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0" r:id="rId2"/>
    <p:sldId id="309" r:id="rId3"/>
    <p:sldId id="307" r:id="rId4"/>
    <p:sldId id="310" r:id="rId5"/>
    <p:sldId id="308" r:id="rId6"/>
    <p:sldId id="311" r:id="rId7"/>
    <p:sldId id="313" r:id="rId8"/>
    <p:sldId id="258" r:id="rId9"/>
  </p:sldIdLst>
  <p:sldSz cx="9144000" cy="6858000" type="screen4x3"/>
  <p:notesSz cx="6797675" cy="992663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5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14F8D-D4F7-40D2-A6AE-7B8C9120EC2D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6D3E9-7314-46A5-816A-92CD037EBC9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81771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F477B-CE32-4495-8A90-4428B1DAE053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42BA3-6E46-439B-8727-01383ACDC5A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1899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6AAC55-6733-4E01-B5D6-7C04B65820D4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654A7C-E05C-49FD-9D03-AB8EA5E300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622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6AAC55-6733-4E01-B5D6-7C04B65820D4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654A7C-E05C-49FD-9D03-AB8EA5E300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7238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6AAC55-6733-4E01-B5D6-7C04B65820D4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654A7C-E05C-49FD-9D03-AB8EA5E300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9768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6AAC55-6733-4E01-B5D6-7C04B65820D4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654A7C-E05C-49FD-9D03-AB8EA5E300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5641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6AAC55-6733-4E01-B5D6-7C04B65820D4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654A7C-E05C-49FD-9D03-AB8EA5E300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7282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6AAC55-6733-4E01-B5D6-7C04B65820D4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654A7C-E05C-49FD-9D03-AB8EA5E300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484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6AAC55-6733-4E01-B5D6-7C04B65820D4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654A7C-E05C-49FD-9D03-AB8EA5E300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0826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4888" y="274638"/>
            <a:ext cx="7797552" cy="706090"/>
          </a:xfr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6AAC55-6733-4E01-B5D6-7C04B65820D4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654A7C-E05C-49FD-9D03-AB8EA5E300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7872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:\Premsa\Any 2013\IMATGE CORPORATIVA\03_LOGOTIPS\ACCIÓ\CATALÀ\ACCIÓ horitzontal colo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37" y="6217200"/>
            <a:ext cx="2493120" cy="3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R:\Premsa\Any 2013\IMATGE CORPORATIVA\05_PPT\web ACCIÓ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456" y="6404400"/>
            <a:ext cx="1458000" cy="19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7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6AAC55-6733-4E01-B5D6-7C04B65820D4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654A7C-E05C-49FD-9D03-AB8EA5E300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0709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6AAC55-6733-4E01-B5D6-7C04B65820D4}" type="datetimeFigureOut">
              <a:rPr lang="ca-ES" smtClean="0"/>
              <a:t>25/04/2016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654A7C-E05C-49FD-9D03-AB8EA5E30038}" type="slidenum">
              <a:rPr lang="ca-ES" smtClean="0"/>
              <a:t>‹#›</a:t>
            </a:fld>
            <a:endParaRPr lang="ca-ES"/>
          </a:p>
        </p:txBody>
      </p:sp>
      <p:sp>
        <p:nvSpPr>
          <p:cNvPr id="8" name="Text Box 5"/>
          <p:cNvSpPr txBox="1">
            <a:spLocks noChangeArrowheads="1"/>
          </p:cNvSpPr>
          <p:nvPr userDrawn="1"/>
        </p:nvSpPr>
        <p:spPr bwMode="auto">
          <a:xfrm>
            <a:off x="611560" y="908720"/>
            <a:ext cx="1871663" cy="1880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Helvetica LT Std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973"/>
              </a:buClr>
              <a:defRPr sz="1600">
                <a:solidFill>
                  <a:schemeClr val="tx1"/>
                </a:solidFill>
                <a:latin typeface="Helvetica LT Std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a-ES" altLang="ca-ES" sz="1400" b="1" dirty="0">
                <a:latin typeface="Calibri" panose="020F0502020204030204" pitchFamily="34" charset="0"/>
                <a:ea typeface="ヒラギノ角ゴ Pro W3" pitchFamily="64" charset="-128"/>
              </a:rPr>
              <a:t>Servei </a:t>
            </a:r>
            <a:r>
              <a:rPr lang="ca-ES" altLang="ca-ES" sz="1400" b="1" dirty="0" smtClean="0">
                <a:latin typeface="Calibri" panose="020F0502020204030204" pitchFamily="34" charset="0"/>
                <a:ea typeface="ヒラギノ角ゴ Pro W3" pitchFamily="64" charset="-128"/>
              </a:rPr>
              <a:t>d’Informació</a:t>
            </a:r>
          </a:p>
          <a:p>
            <a:pPr>
              <a:spcBef>
                <a:spcPct val="0"/>
              </a:spcBef>
            </a:pPr>
            <a:r>
              <a:rPr lang="ca-ES" altLang="ca-ES" sz="1400" b="1" dirty="0" smtClean="0">
                <a:latin typeface="Calibri" panose="020F0502020204030204" pitchFamily="34" charset="0"/>
                <a:ea typeface="ヒラギノ角ゴ Pro W3" pitchFamily="64" charset="-128"/>
              </a:rPr>
              <a:t>Empresarial</a:t>
            </a:r>
            <a:endParaRPr lang="ca-ES" altLang="ca-ES" sz="1400" b="1" dirty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30000"/>
              </a:spcBef>
            </a:pPr>
            <a:r>
              <a:rPr lang="ca-ES" altLang="ca-ES" sz="1400" dirty="0">
                <a:latin typeface="Calibri" panose="020F0502020204030204" pitchFamily="34" charset="0"/>
                <a:ea typeface="ヒラギノ角ゴ Pro W3" pitchFamily="64" charset="-128"/>
              </a:rPr>
              <a:t>934 767 206</a:t>
            </a:r>
          </a:p>
          <a:p>
            <a:pPr>
              <a:spcBef>
                <a:spcPct val="0"/>
              </a:spcBef>
            </a:pPr>
            <a:r>
              <a:rPr lang="ca-ES" altLang="ca-ES" sz="1400" dirty="0" smtClean="0">
                <a:latin typeface="Calibri" panose="020F0502020204030204" pitchFamily="34" charset="0"/>
                <a:ea typeface="ヒラギノ角ゴ Pro W3" pitchFamily="64" charset="-128"/>
              </a:rPr>
              <a:t>Info.accio@gencat.cat</a:t>
            </a:r>
          </a:p>
          <a:p>
            <a:pPr>
              <a:spcBef>
                <a:spcPct val="0"/>
              </a:spcBef>
            </a:pPr>
            <a:endParaRPr lang="ca-ES" altLang="ca-ES" sz="1400" dirty="0" smtClean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0"/>
              </a:spcBef>
            </a:pPr>
            <a:endParaRPr lang="ca-ES" altLang="ca-ES" sz="1400" dirty="0" smtClean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0"/>
              </a:spcBef>
            </a:pPr>
            <a:endParaRPr lang="ca-ES" altLang="ca-ES" sz="1400" dirty="0" smtClean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0"/>
              </a:spcBef>
            </a:pPr>
            <a:endParaRPr lang="ca-ES" altLang="ca-ES" sz="1400" b="1" dirty="0" smtClean="0">
              <a:latin typeface="Calibri" panose="020F0502020204030204" pitchFamily="34" charset="0"/>
              <a:ea typeface="ヒラギノ角ゴ Pro W3" pitchFamily="64" charset="-128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2839852" y="905910"/>
            <a:ext cx="338833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rIns="36000">
            <a:spAutoFit/>
          </a:bodyPr>
          <a:lstStyle>
            <a:lvl1pPr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Helvetica LT Std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973"/>
              </a:buClr>
              <a:defRPr sz="1600">
                <a:solidFill>
                  <a:schemeClr val="tx1"/>
                </a:solidFill>
                <a:latin typeface="Helvetica LT Std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a-ES" altLang="ca-ES" sz="1400" b="1" dirty="0" smtClean="0">
                <a:latin typeface="Calibri" panose="020F0502020204030204" pitchFamily="34" charset="0"/>
                <a:ea typeface="ヒラギノ角ゴ Pro W3" pitchFamily="64" charset="-128"/>
              </a:rPr>
              <a:t>Alt Penedès, Garraf</a:t>
            </a:r>
            <a:r>
              <a:rPr lang="ca-ES" altLang="ca-ES" sz="1400" b="1" baseline="0" dirty="0" smtClean="0">
                <a:latin typeface="Calibri" panose="020F0502020204030204" pitchFamily="34" charset="0"/>
                <a:ea typeface="ヒラギノ角ゴ Pro W3" pitchFamily="64" charset="-128"/>
              </a:rPr>
              <a:t> i Maresme</a:t>
            </a:r>
          </a:p>
          <a:p>
            <a:pPr>
              <a:spcBef>
                <a:spcPct val="0"/>
              </a:spcBef>
            </a:pPr>
            <a:r>
              <a:rPr lang="ca-ES" altLang="ca-ES" sz="1400" baseline="0" dirty="0" smtClean="0">
                <a:latin typeface="Calibri" panose="020F0502020204030204" pitchFamily="34" charset="0"/>
                <a:ea typeface="ヒラギノ角ゴ Pro W3" pitchFamily="64" charset="-128"/>
              </a:rPr>
              <a:t>Tel. 934 767 251</a:t>
            </a:r>
          </a:p>
          <a:p>
            <a:pPr>
              <a:spcBef>
                <a:spcPct val="0"/>
              </a:spcBef>
            </a:pPr>
            <a:r>
              <a:rPr lang="ca-ES" altLang="ca-ES" sz="1400" baseline="0" dirty="0" smtClean="0">
                <a:latin typeface="Calibri" panose="020F0502020204030204" pitchFamily="34" charset="0"/>
                <a:ea typeface="ヒラギノ角ゴ Pro W3" pitchFamily="64" charset="-128"/>
              </a:rPr>
              <a:t>Altpenedesgarrafmaresme.accio@gencat.cat</a:t>
            </a:r>
            <a:endParaRPr lang="ca-ES" altLang="ca-ES" sz="1400" dirty="0" smtClean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0"/>
              </a:spcBef>
            </a:pPr>
            <a:endParaRPr lang="ca-ES" altLang="ca-ES" sz="1400" b="1" dirty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0"/>
              </a:spcBef>
            </a:pPr>
            <a:r>
              <a:rPr lang="ca-ES" altLang="ca-ES" sz="1400" b="1" dirty="0" smtClean="0">
                <a:latin typeface="Calibri" panose="020F0502020204030204" pitchFamily="34" charset="0"/>
                <a:ea typeface="ヒラギノ角ゴ Pro W3" pitchFamily="64" charset="-128"/>
              </a:rPr>
              <a:t>Catalunya </a:t>
            </a:r>
            <a:r>
              <a:rPr lang="ca-ES" altLang="ca-ES" sz="1400" b="1" dirty="0">
                <a:latin typeface="Calibri" panose="020F0502020204030204" pitchFamily="34" charset="0"/>
                <a:ea typeface="ヒラギノ角ゴ Pro W3" pitchFamily="64" charset="-128"/>
              </a:rPr>
              <a:t>Central</a:t>
            </a:r>
          </a:p>
          <a:p>
            <a:pPr>
              <a:spcBef>
                <a:spcPct val="0"/>
              </a:spcBef>
            </a:pPr>
            <a:r>
              <a:rPr lang="ca-ES" altLang="ca-ES" sz="1400" dirty="0">
                <a:latin typeface="Calibri" panose="020F0502020204030204" pitchFamily="34" charset="0"/>
                <a:ea typeface="ヒラギノ角ゴ Pro W3" pitchFamily="64" charset="-128"/>
              </a:rPr>
              <a:t>Tel. 936 930 209</a:t>
            </a:r>
          </a:p>
          <a:p>
            <a:pPr>
              <a:spcBef>
                <a:spcPct val="0"/>
              </a:spcBef>
            </a:pPr>
            <a:r>
              <a:rPr lang="ca-ES" altLang="ca-ES" sz="1400" dirty="0" smtClean="0">
                <a:latin typeface="Calibri" panose="020F0502020204030204" pitchFamily="34" charset="0"/>
                <a:ea typeface="ヒラギノ角ゴ Pro W3" pitchFamily="64" charset="-128"/>
              </a:rPr>
              <a:t>Manresa.accio@gencat.cat</a:t>
            </a:r>
            <a:endParaRPr lang="ca-ES" altLang="ca-ES" sz="1400" dirty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0"/>
              </a:spcBef>
            </a:pPr>
            <a:endParaRPr lang="ca-ES" altLang="ca-ES" sz="1400" dirty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0"/>
              </a:spcBef>
            </a:pPr>
            <a:r>
              <a:rPr lang="ca-ES" altLang="ca-ES" sz="1400" b="1" dirty="0">
                <a:latin typeface="Calibri" panose="020F0502020204030204" pitchFamily="34" charset="0"/>
                <a:ea typeface="ヒラギノ角ゴ Pro W3" pitchFamily="64" charset="-128"/>
              </a:rPr>
              <a:t>Girona</a:t>
            </a:r>
          </a:p>
          <a:p>
            <a:pPr>
              <a:spcBef>
                <a:spcPct val="0"/>
              </a:spcBef>
            </a:pPr>
            <a:r>
              <a:rPr lang="ca-ES" altLang="ca-ES" sz="1400" dirty="0">
                <a:latin typeface="Calibri" panose="020F0502020204030204" pitchFamily="34" charset="0"/>
                <a:ea typeface="ヒラギノ角ゴ Pro W3" pitchFamily="64" charset="-128"/>
              </a:rPr>
              <a:t>Tel. 872 975 991</a:t>
            </a:r>
          </a:p>
          <a:p>
            <a:pPr>
              <a:spcBef>
                <a:spcPct val="0"/>
              </a:spcBef>
            </a:pPr>
            <a:r>
              <a:rPr lang="ca-ES" altLang="ca-ES" sz="1400" dirty="0">
                <a:latin typeface="Calibri" panose="020F0502020204030204" pitchFamily="34" charset="0"/>
                <a:ea typeface="ヒラギノ角ゴ Pro W3" pitchFamily="64" charset="-128"/>
              </a:rPr>
              <a:t>Girona.accio@gencat.cat</a:t>
            </a:r>
          </a:p>
          <a:p>
            <a:pPr>
              <a:spcBef>
                <a:spcPct val="0"/>
              </a:spcBef>
            </a:pPr>
            <a:endParaRPr lang="ca-ES" altLang="ca-ES" sz="1400" dirty="0">
              <a:latin typeface="Calibri" panose="020F0502020204030204" pitchFamily="34" charset="0"/>
              <a:ea typeface="ヒラギノ角ゴ Pro W3" pitchFamily="64" charset="-128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 userDrawn="1"/>
        </p:nvSpPr>
        <p:spPr bwMode="auto">
          <a:xfrm>
            <a:off x="6444208" y="895360"/>
            <a:ext cx="237648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Helvetica LT Std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6973"/>
              </a:buClr>
              <a:defRPr sz="1600">
                <a:solidFill>
                  <a:schemeClr val="tx1"/>
                </a:solidFill>
                <a:latin typeface="Helvetica LT Std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a-ES" altLang="ca-ES" sz="1400" b="1" dirty="0">
                <a:latin typeface="Calibri" panose="020F0502020204030204" pitchFamily="34" charset="0"/>
              </a:rPr>
              <a:t>Lleida</a:t>
            </a:r>
          </a:p>
          <a:p>
            <a:pPr eaLnBrk="1" hangingPunct="1">
              <a:spcBef>
                <a:spcPct val="0"/>
              </a:spcBef>
            </a:pPr>
            <a:r>
              <a:rPr lang="ca-ES" altLang="ca-ES" sz="1400" dirty="0">
                <a:latin typeface="Calibri" panose="020F0502020204030204" pitchFamily="34" charset="0"/>
              </a:rPr>
              <a:t>Tel. 973 243 355</a:t>
            </a:r>
          </a:p>
          <a:p>
            <a:pPr eaLnBrk="1" hangingPunct="1">
              <a:spcBef>
                <a:spcPct val="0"/>
              </a:spcBef>
            </a:pPr>
            <a:r>
              <a:rPr lang="ca-ES" altLang="ca-ES" sz="1400" dirty="0">
                <a:latin typeface="Calibri" panose="020F0502020204030204" pitchFamily="34" charset="0"/>
              </a:rPr>
              <a:t>Lleida.accio@gencat.cat</a:t>
            </a:r>
          </a:p>
          <a:p>
            <a:pPr>
              <a:spcBef>
                <a:spcPct val="0"/>
              </a:spcBef>
            </a:pPr>
            <a:endParaRPr lang="ca-ES" altLang="ca-ES" sz="1400" b="1" dirty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0"/>
              </a:spcBef>
            </a:pPr>
            <a:r>
              <a:rPr lang="ca-ES" altLang="ca-ES" sz="1400" b="1" dirty="0" smtClean="0">
                <a:latin typeface="Calibri" panose="020F0502020204030204" pitchFamily="34" charset="0"/>
                <a:ea typeface="ヒラギノ角ゴ Pro W3" pitchFamily="64" charset="-128"/>
              </a:rPr>
              <a:t>Tarragona</a:t>
            </a:r>
            <a:endParaRPr lang="ca-ES" altLang="ca-ES" sz="1400" b="1" dirty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0"/>
              </a:spcBef>
            </a:pPr>
            <a:r>
              <a:rPr lang="ca-ES" altLang="ca-ES" sz="1400" dirty="0">
                <a:latin typeface="Calibri" panose="020F0502020204030204" pitchFamily="34" charset="0"/>
                <a:ea typeface="ヒラギノ角ゴ Pro W3" pitchFamily="64" charset="-128"/>
              </a:rPr>
              <a:t>Tel. 977 251 717</a:t>
            </a:r>
          </a:p>
          <a:p>
            <a:pPr>
              <a:spcBef>
                <a:spcPct val="0"/>
              </a:spcBef>
            </a:pPr>
            <a:r>
              <a:rPr lang="ca-ES" altLang="ca-ES" sz="1400" dirty="0">
                <a:latin typeface="Calibri" panose="020F0502020204030204" pitchFamily="34" charset="0"/>
                <a:ea typeface="ヒラギノ角ゴ Pro W3" pitchFamily="64" charset="-128"/>
              </a:rPr>
              <a:t>Tarragona.accio@gencat.cat</a:t>
            </a:r>
          </a:p>
          <a:p>
            <a:pPr>
              <a:spcBef>
                <a:spcPct val="0"/>
              </a:spcBef>
            </a:pPr>
            <a:endParaRPr lang="ca-ES" altLang="ca-ES" sz="1400" dirty="0">
              <a:latin typeface="Calibri" panose="020F0502020204030204" pitchFamily="34" charset="0"/>
              <a:ea typeface="ヒラギノ角ゴ Pro W3" pitchFamily="64" charset="-128"/>
            </a:endParaRPr>
          </a:p>
          <a:p>
            <a:pPr>
              <a:spcBef>
                <a:spcPct val="0"/>
              </a:spcBef>
            </a:pPr>
            <a:r>
              <a:rPr lang="ca-ES" altLang="ca-ES" sz="1400" b="1" dirty="0">
                <a:latin typeface="Calibri" panose="020F0502020204030204" pitchFamily="34" charset="0"/>
                <a:ea typeface="ヒラギノ角ゴ Pro W3" pitchFamily="64" charset="-128"/>
              </a:rPr>
              <a:t>Terres  de l’Ebre</a:t>
            </a:r>
          </a:p>
          <a:p>
            <a:pPr>
              <a:spcBef>
                <a:spcPct val="0"/>
              </a:spcBef>
            </a:pPr>
            <a:r>
              <a:rPr lang="ca-ES" altLang="ca-ES" sz="1400" dirty="0">
                <a:latin typeface="Calibri" panose="020F0502020204030204" pitchFamily="34" charset="0"/>
                <a:ea typeface="ヒラギノ角ゴ Pro W3" pitchFamily="64" charset="-128"/>
              </a:rPr>
              <a:t>Tel. 977 449 333</a:t>
            </a:r>
          </a:p>
          <a:p>
            <a:pPr>
              <a:spcBef>
                <a:spcPct val="0"/>
              </a:spcBef>
            </a:pPr>
            <a:r>
              <a:rPr lang="ca-ES" altLang="ca-ES" sz="1400" dirty="0">
                <a:latin typeface="Calibri" panose="020F0502020204030204" pitchFamily="34" charset="0"/>
                <a:ea typeface="ヒラギノ角ゴ Pro W3" pitchFamily="64" charset="-128"/>
              </a:rPr>
              <a:t>Terresebre.accio@gencat.cat</a:t>
            </a:r>
          </a:p>
          <a:p>
            <a:pPr>
              <a:spcBef>
                <a:spcPct val="0"/>
              </a:spcBef>
            </a:pPr>
            <a:endParaRPr lang="ca-ES" altLang="ca-ES" sz="1400" dirty="0">
              <a:latin typeface="Calibri" panose="020F0502020204030204" pitchFamily="34" charset="0"/>
              <a:ea typeface="ヒラギノ角ゴ Pro W3" pitchFamily="64" charset="-128"/>
            </a:endParaRPr>
          </a:p>
        </p:txBody>
      </p:sp>
      <p:pic>
        <p:nvPicPr>
          <p:cNvPr id="11" name="Picture 1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38811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 Box 5"/>
          <p:cNvSpPr txBox="1">
            <a:spLocks noChangeArrowheads="1"/>
          </p:cNvSpPr>
          <p:nvPr userDrawn="1"/>
        </p:nvSpPr>
        <p:spPr bwMode="auto">
          <a:xfrm>
            <a:off x="975668" y="4348336"/>
            <a:ext cx="1122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elvetica" pitchFamily="2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itchFamily="2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itchFamily="2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itchFamily="2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itchFamily="2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ca-ES" sz="1400" b="1" dirty="0" smtClean="0">
                <a:solidFill>
                  <a:schemeClr val="bg1">
                    <a:lumMod val="50000"/>
                  </a:schemeClr>
                </a:solidFill>
                <a:ea typeface="ヒラギノ角ゴ Pro W3" pitchFamily="64" charset="-128"/>
              </a:rPr>
              <a:t>@</a:t>
            </a:r>
            <a:r>
              <a:rPr lang="ca-ES" sz="1400" b="1" dirty="0" err="1" smtClean="0">
                <a:solidFill>
                  <a:schemeClr val="bg1">
                    <a:lumMod val="50000"/>
                  </a:schemeClr>
                </a:solidFill>
                <a:ea typeface="ヒラギノ角ゴ Pro W3" pitchFamily="64" charset="-128"/>
              </a:rPr>
              <a:t>accio_cat</a:t>
            </a:r>
            <a:endParaRPr lang="ca-ES" sz="1400" b="1" dirty="0" smtClean="0">
              <a:solidFill>
                <a:schemeClr val="bg1">
                  <a:lumMod val="50000"/>
                </a:schemeClr>
              </a:solidFill>
              <a:ea typeface="ヒラギノ角ゴ Pro W3" pitchFamily="64" charset="-128"/>
            </a:endParaRPr>
          </a:p>
        </p:txBody>
      </p:sp>
      <p:pic>
        <p:nvPicPr>
          <p:cNvPr id="1026" name="Picture 2" descr="R:\Premsa\Any 2013\IMATGE CORPORATIVA\05_PPT\logos i webs ppt\Nom oficines per ppt cat vermell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98" y="5013176"/>
            <a:ext cx="812482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:\Premsa\Any 2013\IMATGE CORPORATIVA\03_LOGOTIPS\ACCIÓ\CATALÀ\ACCIÓ horitzontal color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37" y="6217200"/>
            <a:ext cx="2493120" cy="3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:\Premsa\Any 2013\IMATGE CORPORATIVA\05_PPT\web ACCIÓ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456" y="6404400"/>
            <a:ext cx="1458000" cy="19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83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ca-ES" dirty="0"/>
          </a:p>
        </p:txBody>
      </p:sp>
      <p:pic>
        <p:nvPicPr>
          <p:cNvPr id="4" name="Picture 2" descr="R:\Premsa\Any 2013\IMATGE CORPORATIVA\05_PPT\Filet per ppt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3999" cy="20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R:\Premsa\Any 2013\IMATGE CORPORATIVA\03_LOGOTIPS\ACCIÓ\CATALÀ\ACCIÓ horitzontal color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37" y="6217200"/>
            <a:ext cx="2493120" cy="3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:\Premsa\Any 2013\IMATGE CORPORATIVA\05_PPT\web ACCIÓ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456" y="6404400"/>
            <a:ext cx="1458000" cy="19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9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340768"/>
            <a:ext cx="82809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000" b="1" dirty="0" smtClean="0"/>
              <a:t>Grup </a:t>
            </a:r>
            <a:r>
              <a:rPr lang="ca-ES" sz="4000" b="1" dirty="0"/>
              <a:t>de treball – Internacionalització </a:t>
            </a:r>
          </a:p>
          <a:p>
            <a:endParaRPr lang="ca-ES" sz="4000" b="1" dirty="0"/>
          </a:p>
          <a:p>
            <a:endParaRPr lang="ca-ES" sz="4000" b="1" dirty="0" smtClean="0"/>
          </a:p>
          <a:p>
            <a:r>
              <a:rPr lang="ca-ES" sz="3000" b="1" dirty="0" smtClean="0"/>
              <a:t>Reunió amb el Clúster de Salut Mental</a:t>
            </a:r>
          </a:p>
          <a:p>
            <a:endParaRPr lang="ca-ES" sz="3000" b="1" dirty="0"/>
          </a:p>
          <a:p>
            <a:r>
              <a:rPr lang="ca-ES" sz="2000" dirty="0" smtClean="0"/>
              <a:t>Palau </a:t>
            </a:r>
            <a:r>
              <a:rPr lang="ca-ES" sz="2000" dirty="0" err="1" smtClean="0"/>
              <a:t>Marianao</a:t>
            </a:r>
            <a:r>
              <a:rPr lang="ca-ES" sz="2000" dirty="0" smtClean="0"/>
              <a:t> </a:t>
            </a:r>
          </a:p>
          <a:p>
            <a:r>
              <a:rPr lang="ca-ES" sz="2000" dirty="0" smtClean="0"/>
              <a:t>Sant Boi de Llobregat - Abril 2016</a:t>
            </a:r>
            <a:endParaRPr lang="ca-ES" sz="2000" dirty="0"/>
          </a:p>
        </p:txBody>
      </p:sp>
    </p:spTree>
    <p:extLst>
      <p:ext uri="{BB962C8B-B14F-4D97-AF65-F5344CB8AC3E}">
        <p14:creationId xmlns:p14="http://schemas.microsoft.com/office/powerpoint/2010/main" val="224864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323528" y="850702"/>
            <a:ext cx="7797552" cy="49006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a-ES" sz="2400" b="1" dirty="0" smtClean="0"/>
              <a:t>PLA D’INTERNACIONALITZACIÓ DEL CLUSTER</a:t>
            </a:r>
            <a:endParaRPr lang="ca-ES" sz="2400" b="1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23528" y="1210742"/>
            <a:ext cx="7797552" cy="423448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a-ES" sz="2400" b="1" dirty="0" smtClean="0"/>
          </a:p>
          <a:p>
            <a:pPr algn="l"/>
            <a:endParaRPr lang="ca-ES" sz="2400" b="1" dirty="0"/>
          </a:p>
          <a:p>
            <a:pPr algn="l"/>
            <a:endParaRPr lang="ca-ES" sz="2400" b="1" dirty="0" smtClean="0"/>
          </a:p>
          <a:p>
            <a:pPr algn="l"/>
            <a:endParaRPr lang="ca-ES" sz="2400" b="1" dirty="0"/>
          </a:p>
          <a:p>
            <a:pPr algn="l"/>
            <a:endParaRPr lang="ca-ES" sz="2400" b="1" dirty="0" smtClean="0"/>
          </a:p>
          <a:p>
            <a:pPr algn="l"/>
            <a:endParaRPr lang="ca-ES" sz="2400" b="1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23528" y="1714798"/>
            <a:ext cx="7797552" cy="3154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AutoNum type="arabicPeriod"/>
            </a:pPr>
            <a:r>
              <a:rPr lang="ca-ES" sz="1800" dirty="0" smtClean="0"/>
              <a:t>Segmentació de les empreses del clúster</a:t>
            </a:r>
          </a:p>
          <a:p>
            <a:pPr algn="l"/>
            <a:endParaRPr lang="ca-ES" sz="1800" dirty="0"/>
          </a:p>
          <a:p>
            <a:pPr algn="l">
              <a:tabLst>
                <a:tab pos="449263" algn="l"/>
              </a:tabLst>
            </a:pPr>
            <a:r>
              <a:rPr lang="ca-ES" sz="1800" dirty="0" smtClean="0"/>
              <a:t>2.	Segmentació de mercats (prospecció, expansió, etc.)</a:t>
            </a:r>
          </a:p>
          <a:p>
            <a:pPr algn="l"/>
            <a:endParaRPr lang="ca-ES" sz="1800" dirty="0" smtClean="0"/>
          </a:p>
          <a:p>
            <a:pPr marL="457200" indent="-457200" algn="l" defTabSz="449263">
              <a:buAutoNum type="arabicPeriod" startAt="3"/>
            </a:pPr>
            <a:r>
              <a:rPr lang="ca-ES" sz="1800" dirty="0" smtClean="0"/>
              <a:t>Priorització de fires més rellevants</a:t>
            </a:r>
          </a:p>
          <a:p>
            <a:pPr marL="457200" indent="-457200" algn="l" defTabSz="449263">
              <a:buAutoNum type="arabicPeriod" startAt="3"/>
            </a:pPr>
            <a:endParaRPr lang="ca-ES" sz="1800" dirty="0"/>
          </a:p>
          <a:p>
            <a:pPr marL="457200" indent="-457200" algn="l" defTabSz="449263">
              <a:buAutoNum type="arabicPeriod" startAt="3"/>
            </a:pPr>
            <a:r>
              <a:rPr lang="ca-ES" sz="1800" dirty="0" smtClean="0"/>
              <a:t>Tipologia de serveis, activitats, accions a realitzar</a:t>
            </a:r>
          </a:p>
          <a:p>
            <a:pPr marL="457200" indent="-457200" algn="l" defTabSz="449263">
              <a:buAutoNum type="arabicPeriod" startAt="3"/>
            </a:pPr>
            <a:endParaRPr lang="ca-ES" sz="1800" dirty="0"/>
          </a:p>
          <a:p>
            <a:pPr marL="457200" indent="-457200" algn="l" defTabSz="449263">
              <a:buAutoNum type="arabicPeriod" startAt="3"/>
            </a:pPr>
            <a:r>
              <a:rPr lang="ca-ES" sz="1800" dirty="0" smtClean="0"/>
              <a:t>Definició de calendari d’activitats</a:t>
            </a:r>
          </a:p>
        </p:txBody>
      </p:sp>
    </p:spTree>
    <p:extLst>
      <p:ext uri="{BB962C8B-B14F-4D97-AF65-F5344CB8AC3E}">
        <p14:creationId xmlns:p14="http://schemas.microsoft.com/office/powerpoint/2010/main" val="2304611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90662"/>
            <a:ext cx="7797552" cy="706090"/>
          </a:xfrm>
        </p:spPr>
        <p:txBody>
          <a:bodyPr>
            <a:normAutofit/>
          </a:bodyPr>
          <a:lstStyle/>
          <a:p>
            <a:r>
              <a:rPr lang="ca-ES" dirty="0" smtClean="0"/>
              <a:t>SEGMENTACIÓ DE LES EMPRESES </a:t>
            </a:r>
            <a:endParaRPr lang="ca-ES" dirty="0"/>
          </a:p>
        </p:txBody>
      </p:sp>
      <p:sp>
        <p:nvSpPr>
          <p:cNvPr id="3" name="2 Rectángulo"/>
          <p:cNvSpPr/>
          <p:nvPr/>
        </p:nvSpPr>
        <p:spPr>
          <a:xfrm>
            <a:off x="251520" y="1147966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ca-ES" dirty="0" smtClean="0"/>
              <a:t>Base clínica i assistencial</a:t>
            </a:r>
          </a:p>
          <a:p>
            <a:endParaRPr lang="ca-ES" dirty="0"/>
          </a:p>
          <a:p>
            <a:pPr marL="342900" indent="-342900">
              <a:buAutoNum type="arabicPeriod" startAt="2"/>
            </a:pPr>
            <a:r>
              <a:rPr lang="ca-ES" dirty="0" smtClean="0"/>
              <a:t>Base Indústria: industria complementaria</a:t>
            </a:r>
          </a:p>
          <a:p>
            <a:pPr marL="342900" indent="-342900">
              <a:buAutoNum type="arabicPeriod" startAt="2"/>
            </a:pPr>
            <a:endParaRPr lang="ca-ES" dirty="0"/>
          </a:p>
          <a:p>
            <a:pPr marL="342900" indent="-342900">
              <a:buAutoNum type="arabicPeriod" startAt="2"/>
            </a:pPr>
            <a:r>
              <a:rPr lang="ca-ES" dirty="0" smtClean="0"/>
              <a:t>Base institucional i relacional</a:t>
            </a:r>
          </a:p>
          <a:p>
            <a:pPr marL="342900" indent="-342900">
              <a:buAutoNum type="arabicPeriod" startAt="2"/>
            </a:pPr>
            <a:endParaRPr lang="ca-ES" dirty="0"/>
          </a:p>
          <a:p>
            <a:pPr marL="342900" indent="-342900">
              <a:buAutoNum type="arabicPeriod" startAt="2"/>
            </a:pPr>
            <a:r>
              <a:rPr lang="ca-ES" dirty="0" smtClean="0"/>
              <a:t>Base industrial: indústria farmacèutica</a:t>
            </a:r>
          </a:p>
          <a:p>
            <a:pPr marL="342900" indent="-342900">
              <a:buAutoNum type="arabicPeriod" startAt="2"/>
            </a:pPr>
            <a:endParaRPr lang="ca-ES" dirty="0"/>
          </a:p>
          <a:p>
            <a:pPr marL="342900" indent="-342900">
              <a:buAutoNum type="arabicPeriod" startAt="2"/>
            </a:pPr>
            <a:r>
              <a:rPr lang="ca-ES" dirty="0" smtClean="0"/>
              <a:t>Base tecnològica d’innovació i formació </a:t>
            </a:r>
          </a:p>
          <a:p>
            <a:endParaRPr lang="ca-E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a-ES" dirty="0" smtClean="0"/>
              <a:t>Tipologia de clients i model de negoci a CAT/ES </a:t>
            </a:r>
          </a:p>
          <a:p>
            <a:endParaRPr lang="ca-E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a-ES" dirty="0" smtClean="0"/>
              <a:t>Canal d’entrada </a:t>
            </a:r>
            <a:r>
              <a:rPr lang="ca-ES" dirty="0"/>
              <a:t>en mercats internacionals: </a:t>
            </a:r>
            <a:r>
              <a:rPr lang="ca-ES" dirty="0" smtClean="0"/>
              <a:t>distribuïdor/ client final? </a:t>
            </a:r>
          </a:p>
          <a:p>
            <a:endParaRPr lang="ca-E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a-ES" dirty="0" smtClean="0"/>
              <a:t>Tipologia de actuacions exteriors: missions comercials, projectes individualitzats, missions inverses?  </a:t>
            </a:r>
            <a:endParaRPr lang="ca-ES" dirty="0"/>
          </a:p>
          <a:p>
            <a:r>
              <a:rPr lang="ca-ES" dirty="0"/>
              <a:t> </a:t>
            </a:r>
          </a:p>
          <a:p>
            <a:r>
              <a:rPr lang="ca-E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6988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332656"/>
            <a:ext cx="7797552" cy="706090"/>
          </a:xfrm>
        </p:spPr>
        <p:txBody>
          <a:bodyPr/>
          <a:lstStyle/>
          <a:p>
            <a:r>
              <a:rPr lang="ca-ES" dirty="0" smtClean="0"/>
              <a:t>SEGMENTACIÓ DE MERCATS </a:t>
            </a:r>
            <a:endParaRPr lang="ca-ES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469015" y="1268760"/>
            <a:ext cx="7797552" cy="54726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a-ES" sz="1800" dirty="0" smtClean="0"/>
              <a:t>Mercats de prospecció:</a:t>
            </a:r>
          </a:p>
          <a:p>
            <a:endParaRPr lang="ca-ES" sz="1800" b="0" dirty="0"/>
          </a:p>
          <a:p>
            <a:r>
              <a:rPr lang="ca-ES" sz="1800" b="0" dirty="0"/>
              <a:t>M</a:t>
            </a:r>
            <a:r>
              <a:rPr lang="ca-ES" sz="1800" b="0" dirty="0" smtClean="0"/>
              <a:t>issions comercials amb agenda comuna (visita hospitals, reunions amb ministeri de salut, centres tecnològics, etc. ) 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endParaRPr lang="ca-ES" sz="1800" b="0" dirty="0" smtClean="0"/>
          </a:p>
          <a:p>
            <a:r>
              <a:rPr lang="ca-ES" sz="1800" b="0" dirty="0"/>
              <a:t>P</a:t>
            </a:r>
            <a:r>
              <a:rPr lang="ca-ES" sz="1800" b="0" dirty="0" smtClean="0"/>
              <a:t>articipació en fires com a visitants</a:t>
            </a:r>
          </a:p>
          <a:p>
            <a:endParaRPr lang="ca-ES" sz="1800" b="0" dirty="0"/>
          </a:p>
          <a:p>
            <a:r>
              <a:rPr lang="ca-ES" sz="1800" b="0" dirty="0" smtClean="0"/>
              <a:t>Estudis de mercat sectorials</a:t>
            </a:r>
          </a:p>
          <a:p>
            <a:endParaRPr lang="ca-ES" sz="1800" b="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a-ES" sz="1800" dirty="0" smtClean="0"/>
              <a:t>Mercats d’expansió </a:t>
            </a:r>
          </a:p>
          <a:p>
            <a:endParaRPr lang="ca-ES" sz="1800" b="0" dirty="0"/>
          </a:p>
          <a:p>
            <a:r>
              <a:rPr lang="ca-ES" sz="1800" b="0" dirty="0" smtClean="0"/>
              <a:t>Agendes individualitzades</a:t>
            </a:r>
          </a:p>
          <a:p>
            <a:endParaRPr lang="ca-ES" sz="1800" b="0" dirty="0" smtClean="0"/>
          </a:p>
          <a:p>
            <a:r>
              <a:rPr lang="ca-ES" sz="1800" b="0" dirty="0" smtClean="0"/>
              <a:t>Participació en fires amb estand (compartits –sales de reunions) </a:t>
            </a:r>
          </a:p>
          <a:p>
            <a:endParaRPr lang="ca-ES" sz="1800" b="0" dirty="0" smtClean="0"/>
          </a:p>
          <a:p>
            <a:r>
              <a:rPr lang="ca-ES" sz="1800" b="0" dirty="0" smtClean="0"/>
              <a:t>Visites d’importadors/distribuïdors</a:t>
            </a:r>
          </a:p>
          <a:p>
            <a:endParaRPr lang="ca-ES" sz="7400" b="0" dirty="0" smtClean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22243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7797552" cy="706090"/>
          </a:xfrm>
        </p:spPr>
        <p:txBody>
          <a:bodyPr/>
          <a:lstStyle/>
          <a:p>
            <a:r>
              <a:rPr lang="ca-ES" dirty="0" smtClean="0"/>
              <a:t>PRIORITZACIÓ DE MERCATS</a:t>
            </a:r>
            <a:endParaRPr lang="ca-ES" dirty="0"/>
          </a:p>
        </p:txBody>
      </p:sp>
      <p:sp>
        <p:nvSpPr>
          <p:cNvPr id="3" name="QuadreDeText 2"/>
          <p:cNvSpPr txBox="1"/>
          <p:nvPr/>
        </p:nvSpPr>
        <p:spPr>
          <a:xfrm>
            <a:off x="395536" y="1772816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Amèrica (Nord – centre- Sud ?)</a:t>
            </a:r>
          </a:p>
          <a:p>
            <a:r>
              <a:rPr lang="ca-ES" dirty="0" smtClean="0"/>
              <a:t> </a:t>
            </a:r>
          </a:p>
          <a:p>
            <a:r>
              <a:rPr lang="ca-ES" dirty="0" smtClean="0"/>
              <a:t>Àsia (Central Àsia – </a:t>
            </a:r>
            <a:r>
              <a:rPr lang="ca-ES" dirty="0"/>
              <a:t>À</a:t>
            </a:r>
            <a:r>
              <a:rPr lang="ca-ES" dirty="0" smtClean="0"/>
              <a:t>sia Pacífic) </a:t>
            </a:r>
          </a:p>
          <a:p>
            <a:endParaRPr lang="ca-ES" dirty="0" smtClean="0"/>
          </a:p>
          <a:p>
            <a:r>
              <a:rPr lang="ca-ES" dirty="0" smtClean="0"/>
              <a:t>Europa</a:t>
            </a:r>
          </a:p>
          <a:p>
            <a:endParaRPr lang="ca-ES" dirty="0" smtClean="0"/>
          </a:p>
          <a:p>
            <a:r>
              <a:rPr lang="ca-ES" dirty="0" smtClean="0"/>
              <a:t>Africà (Nord d'Àfrica – centre – Sud d'Àfrica) i Orient Mitjà</a:t>
            </a:r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103933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34678"/>
            <a:ext cx="7797552" cy="706090"/>
          </a:xfrm>
        </p:spPr>
        <p:txBody>
          <a:bodyPr/>
          <a:lstStyle/>
          <a:p>
            <a:r>
              <a:rPr lang="ca-ES" dirty="0" smtClean="0"/>
              <a:t>PRINCIPALS FIRES</a:t>
            </a:r>
            <a:endParaRPr lang="ca-ES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323528" y="1714798"/>
            <a:ext cx="7797552" cy="31543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AutoNum type="arabicPeriod"/>
            </a:pPr>
            <a:r>
              <a:rPr lang="ca-ES" sz="1800" dirty="0" smtClean="0"/>
              <a:t>ARABHEALTH (25-28 Gener 2016)</a:t>
            </a:r>
          </a:p>
          <a:p>
            <a:pPr marL="457200" indent="-457200" algn="l">
              <a:buAutoNum type="arabicPeriod"/>
            </a:pPr>
            <a:endParaRPr lang="ca-ES" sz="1800" dirty="0"/>
          </a:p>
          <a:p>
            <a:pPr marL="457200" indent="-457200" algn="l">
              <a:buAutoNum type="arabicPeriod"/>
            </a:pPr>
            <a:r>
              <a:rPr lang="ca-ES" sz="1800" dirty="0" smtClean="0"/>
              <a:t>HOSPITALAR (17-20 Maig 2016) </a:t>
            </a:r>
          </a:p>
          <a:p>
            <a:pPr marL="457200" indent="-457200" algn="l">
              <a:buAutoNum type="arabicPeriod"/>
            </a:pPr>
            <a:endParaRPr lang="ca-ES" sz="1800" dirty="0"/>
          </a:p>
          <a:p>
            <a:pPr marL="457200" indent="-457200" algn="l">
              <a:buAutoNum type="arabicPeriod"/>
            </a:pPr>
            <a:r>
              <a:rPr lang="ca-ES" sz="1800" dirty="0" smtClean="0"/>
              <a:t>MEDICA (16-19 Novembre 2015)</a:t>
            </a:r>
          </a:p>
          <a:p>
            <a:pPr marL="457200" indent="-457200" algn="l">
              <a:buAutoNum type="arabicPeriod"/>
            </a:pPr>
            <a:endParaRPr lang="ca-ES" sz="1800" dirty="0"/>
          </a:p>
          <a:p>
            <a:pPr marL="457200" indent="-457200" algn="l">
              <a:buAutoNum type="arabicPeriod"/>
            </a:pPr>
            <a:r>
              <a:rPr lang="ca-ES" sz="1800" dirty="0" smtClean="0"/>
              <a:t>MEDICAL FAIR SINGAPORE (31 d’agost – 2 de setembre 2016)</a:t>
            </a:r>
          </a:p>
          <a:p>
            <a:pPr marL="457200" indent="-457200" algn="l">
              <a:buAutoNum type="arabicPeriod"/>
            </a:pPr>
            <a:endParaRPr lang="ca-ES" sz="1800" dirty="0"/>
          </a:p>
          <a:p>
            <a:pPr marL="457200" indent="-457200" algn="l">
              <a:buAutoNum type="arabicPeriod"/>
            </a:pPr>
            <a:r>
              <a:rPr lang="ca-ES" sz="1800" dirty="0" smtClean="0"/>
              <a:t>Fires de Turisme mèdic (Dubai, Washington, Moscou, </a:t>
            </a:r>
            <a:r>
              <a:rPr lang="ca-ES" sz="1800" dirty="0" err="1" smtClean="0"/>
              <a:t>etc</a:t>
            </a:r>
            <a:r>
              <a:rPr lang="ca-ES" sz="1800" dirty="0" smtClean="0"/>
              <a:t>)</a:t>
            </a:r>
          </a:p>
          <a:p>
            <a:pPr algn="l"/>
            <a:endParaRPr lang="ca-ES" sz="1800" dirty="0"/>
          </a:p>
          <a:p>
            <a:pPr algn="l"/>
            <a:r>
              <a:rPr lang="ca-ES" sz="1800" dirty="0" smtClean="0"/>
              <a:t>Altres fires més especifiques? </a:t>
            </a:r>
          </a:p>
          <a:p>
            <a:pPr algn="l"/>
            <a:endParaRPr lang="ca-ES" sz="1800" dirty="0" smtClean="0"/>
          </a:p>
        </p:txBody>
      </p:sp>
    </p:spTree>
    <p:extLst>
      <p:ext uri="{BB962C8B-B14F-4D97-AF65-F5344CB8AC3E}">
        <p14:creationId xmlns:p14="http://schemas.microsoft.com/office/powerpoint/2010/main" val="2319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395536" y="476672"/>
            <a:ext cx="7797552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dirty="0" smtClean="0"/>
              <a:t>DEFINICIÓ CALENDARI D’ACTIVITATS</a:t>
            </a:r>
            <a:endParaRPr lang="ca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1196752"/>
            <a:ext cx="779755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1800" b="0" dirty="0" smtClean="0"/>
              <a:t>Priorització de fires i missions a realitzar</a:t>
            </a:r>
          </a:p>
          <a:p>
            <a:r>
              <a:rPr lang="ca-ES" sz="1800" b="0" dirty="0" smtClean="0"/>
              <a:t>Priorització de mercats de prospecció i expansió</a:t>
            </a:r>
          </a:p>
          <a:p>
            <a:r>
              <a:rPr lang="ca-ES" sz="1800" b="0" dirty="0" smtClean="0"/>
              <a:t>Definició d’activitats a realitzar</a:t>
            </a:r>
            <a:endParaRPr lang="ca-ES" sz="1800" b="0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67544" y="1066726"/>
            <a:ext cx="7797552" cy="35864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a-ES" dirty="0" smtClean="0"/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403762"/>
              </p:ext>
            </p:extLst>
          </p:nvPr>
        </p:nvGraphicFramePr>
        <p:xfrm>
          <a:off x="6300192" y="967819"/>
          <a:ext cx="2019603" cy="2460417"/>
        </p:xfrm>
        <a:graphic>
          <a:graphicData uri="http://schemas.openxmlformats.org/drawingml/2006/table">
            <a:tbl>
              <a:tblPr/>
              <a:tblGrid>
                <a:gridCol w="432917"/>
                <a:gridCol w="56547"/>
                <a:gridCol w="1530139"/>
              </a:tblGrid>
              <a:tr h="343598">
                <a:tc>
                  <a:txBody>
                    <a:bodyPr/>
                    <a:lstStyle/>
                    <a:p>
                      <a:pPr algn="l" fontAlgn="b"/>
                      <a:endParaRPr lang="ca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PRIORITZACIÓ DE MERCATS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ca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CURT</a:t>
                      </a:r>
                      <a:endParaRPr lang="ca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COLÒMBIA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21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ctr" rtl="0" fontAlgn="ctr"/>
                      <a:endParaRPr lang="ca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a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MIGI</a:t>
                      </a:r>
                      <a:endParaRPr lang="ca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EEUU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68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MÈXIC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>
                  <a:txBody>
                    <a:bodyPr/>
                    <a:lstStyle/>
                    <a:p>
                      <a:pPr algn="ctr" fontAlgn="ctr"/>
                      <a:endParaRPr lang="ca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a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a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LLARGI </a:t>
                      </a:r>
                      <a:endParaRPr lang="ca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SINGAPURE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43"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a-E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a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EMIRATS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013799"/>
              </p:ext>
            </p:extLst>
          </p:nvPr>
        </p:nvGraphicFramePr>
        <p:xfrm>
          <a:off x="323529" y="3573016"/>
          <a:ext cx="8301612" cy="2104398"/>
        </p:xfrm>
        <a:graphic>
          <a:graphicData uri="http://schemas.openxmlformats.org/drawingml/2006/table">
            <a:tbl>
              <a:tblPr/>
              <a:tblGrid>
                <a:gridCol w="1205072"/>
                <a:gridCol w="544759"/>
                <a:gridCol w="733682"/>
                <a:gridCol w="544759"/>
                <a:gridCol w="716143"/>
                <a:gridCol w="709034"/>
                <a:gridCol w="544759"/>
                <a:gridCol w="544759"/>
                <a:gridCol w="544759"/>
                <a:gridCol w="544759"/>
                <a:gridCol w="544759"/>
                <a:gridCol w="544759"/>
                <a:gridCol w="579609"/>
              </a:tblGrid>
              <a:tr h="473615">
                <a:tc>
                  <a:txBody>
                    <a:bodyPr/>
                    <a:lstStyle/>
                    <a:p>
                      <a:pPr algn="l" fontAlgn="ctr"/>
                      <a:endParaRPr lang="ca-E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7" marR="5467" marT="5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ca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CALENDARI D'ACTIVITATS 2016</a:t>
                      </a:r>
                    </a:p>
                  </a:txBody>
                  <a:tcPr marL="5467" marR="5467" marT="5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183566">
                <a:tc>
                  <a:txBody>
                    <a:bodyPr/>
                    <a:lstStyle/>
                    <a:p>
                      <a:pPr algn="l" fontAlgn="b"/>
                      <a:endParaRPr lang="ca-E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7" marR="5467" marT="546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FEBRER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MARÇ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ABRIL 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MAIG 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JUNY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JULIOL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AGOST 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SETEMBRE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OCTUBRE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NOVEMBRE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DESEMBRE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24"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PRINCIPALS FIRES</a:t>
                      </a:r>
                    </a:p>
                  </a:txBody>
                  <a:tcPr marL="5467" marR="5467" marT="546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ARAB HEALTH 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HOSPITALAR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MEDICAL FAIR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a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 </a:t>
                      </a:r>
                    </a:p>
                  </a:txBody>
                  <a:tcPr marL="5467" marR="5467" marT="5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24"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MERCATS PRIORITARIS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24">
                <a:tc>
                  <a:txBody>
                    <a:bodyPr/>
                    <a:lstStyle/>
                    <a:p>
                      <a:pPr algn="r" fontAlgn="b"/>
                      <a:r>
                        <a:rPr lang="ca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Perù</a:t>
                      </a:r>
                      <a:endParaRPr lang="ca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24">
                <a:tc>
                  <a:txBody>
                    <a:bodyPr/>
                    <a:lstStyle/>
                    <a:p>
                      <a:pPr algn="r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Colòmbia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Formació nous mercats 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24">
                <a:tc>
                  <a:txBody>
                    <a:bodyPr/>
                    <a:lstStyle/>
                    <a:p>
                      <a:pPr algn="r" fontAlgn="b"/>
                      <a:r>
                        <a:rPr lang="ca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Perù</a:t>
                      </a:r>
                      <a:endParaRPr lang="ca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24">
                <a:tc>
                  <a:txBody>
                    <a:bodyPr/>
                    <a:lstStyle/>
                    <a:p>
                      <a:pPr algn="r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Emirats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24">
                <a:tc>
                  <a:txBody>
                    <a:bodyPr/>
                    <a:lstStyle/>
                    <a:p>
                      <a:pPr algn="r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Mèxic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Missió empresarial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67" marR="5467" marT="5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27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273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IÓ 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ACCIÓ cat</Template>
  <TotalTime>4456</TotalTime>
  <Words>305</Words>
  <Application>Microsoft Office PowerPoint</Application>
  <PresentationFormat>Presentació en pantalla (4:3)</PresentationFormat>
  <Paragraphs>201</Paragraphs>
  <Slides>8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5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Helvetica</vt:lpstr>
      <vt:lpstr>Wingdings</vt:lpstr>
      <vt:lpstr>ヒラギノ角ゴ Pro W3</vt:lpstr>
      <vt:lpstr>ACCIÓ cat</vt:lpstr>
      <vt:lpstr>Presentació del PowerPoint</vt:lpstr>
      <vt:lpstr>Presentació del PowerPoint</vt:lpstr>
      <vt:lpstr>SEGMENTACIÓ DE LES EMPRESES </vt:lpstr>
      <vt:lpstr>SEGMENTACIÓ DE MERCATS </vt:lpstr>
      <vt:lpstr>PRIORITZACIÓ DE MERCATS</vt:lpstr>
      <vt:lpstr>PRINCIPALS FIRES</vt:lpstr>
      <vt:lpstr>Presentació del PowerPoint</vt:lpstr>
      <vt:lpstr>Presentació del PowerPoint</vt:lpstr>
    </vt:vector>
  </TitlesOfParts>
  <Company>ACCIÓ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Cristina C</dc:creator>
  <cp:lastModifiedBy>Leyre Alfonso</cp:lastModifiedBy>
  <cp:revision>232</cp:revision>
  <cp:lastPrinted>2015-06-04T09:03:24Z</cp:lastPrinted>
  <dcterms:created xsi:type="dcterms:W3CDTF">2015-05-26T10:17:06Z</dcterms:created>
  <dcterms:modified xsi:type="dcterms:W3CDTF">2016-04-25T14:23:45Z</dcterms:modified>
</cp:coreProperties>
</file>