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0" r:id="rId2"/>
    <p:sldId id="263" r:id="rId3"/>
    <p:sldId id="291" r:id="rId4"/>
    <p:sldId id="265" r:id="rId5"/>
    <p:sldId id="264" r:id="rId6"/>
    <p:sldId id="270" r:id="rId7"/>
    <p:sldId id="281" r:id="rId8"/>
    <p:sldId id="268" r:id="rId9"/>
    <p:sldId id="273" r:id="rId10"/>
    <p:sldId id="296" r:id="rId11"/>
    <p:sldId id="298" r:id="rId12"/>
    <p:sldId id="279" r:id="rId13"/>
    <p:sldId id="266" r:id="rId14"/>
    <p:sldId id="269" r:id="rId15"/>
    <p:sldId id="271" r:id="rId16"/>
    <p:sldId id="258" r:id="rId17"/>
  </p:sldIdLst>
  <p:sldSz cx="9144000" cy="6858000" type="screen4x3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3" autoAdjust="0"/>
    <p:restoredTop sz="94660"/>
  </p:normalViewPr>
  <p:slideViewPr>
    <p:cSldViewPr>
      <p:cViewPr varScale="1">
        <p:scale>
          <a:sx n="100" d="100"/>
          <a:sy n="100" d="100"/>
        </p:scale>
        <p:origin x="-30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14F8D-D4F7-40D2-A6AE-7B8C9120EC2D}" type="datetimeFigureOut">
              <a:rPr lang="ca-ES" smtClean="0"/>
              <a:t>28/4/16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6D3E9-7314-46A5-816A-92CD037EBC9D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81771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F477B-CE32-4495-8A90-4428B1DAE053}" type="datetimeFigureOut">
              <a:rPr lang="ca-ES" smtClean="0"/>
              <a:t>28/4/16</a:t>
            </a:fld>
            <a:endParaRPr lang="ca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42BA3-6E46-439B-8727-01383ACDC5A7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51899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s-ES" altLang="ca-ES" b="1" dirty="0" smtClean="0">
                <a:solidFill>
                  <a:srgbClr val="FF0000"/>
                </a:solidFill>
              </a:rPr>
              <a:t>MILLORAR L’OFERTA / L’ ATRACTIU DE L’OFERTA</a:t>
            </a:r>
            <a:r>
              <a:rPr lang="es-ES" altLang="ca-ES" dirty="0" smtClean="0">
                <a:solidFill>
                  <a:srgbClr val="FF0000"/>
                </a:solidFill>
              </a:rPr>
              <a:t> </a:t>
            </a:r>
          </a:p>
          <a:p>
            <a:pPr marL="285726" indent="-285726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ca-ES" b="1" dirty="0" smtClean="0"/>
              <a:t>+ </a:t>
            </a:r>
            <a:r>
              <a:rPr lang="es-ES" altLang="ca-ES" b="1" dirty="0" err="1" smtClean="0"/>
              <a:t>capacitat</a:t>
            </a:r>
            <a:r>
              <a:rPr lang="es-ES" altLang="ca-ES" b="1" dirty="0" smtClean="0"/>
              <a:t> de </a:t>
            </a:r>
            <a:r>
              <a:rPr lang="es-ES" altLang="ca-ES" b="1" dirty="0" err="1" smtClean="0"/>
              <a:t>producció</a:t>
            </a:r>
            <a:endParaRPr lang="es-ES" altLang="ca-ES" b="1" dirty="0" smtClean="0"/>
          </a:p>
          <a:p>
            <a:pPr marL="285726" indent="-285726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ca-ES" b="1" dirty="0" smtClean="0"/>
              <a:t>+ gama de </a:t>
            </a:r>
            <a:r>
              <a:rPr lang="es-ES" altLang="ca-ES" b="1" dirty="0" err="1" smtClean="0"/>
              <a:t>productes</a:t>
            </a:r>
            <a:r>
              <a:rPr lang="es-ES" altLang="ca-ES" b="1" dirty="0" smtClean="0"/>
              <a:t> o </a:t>
            </a:r>
            <a:r>
              <a:rPr lang="es-ES" altLang="ca-ES" b="1" dirty="0" err="1" smtClean="0"/>
              <a:t>serveis</a:t>
            </a:r>
            <a:endParaRPr lang="es-ES" altLang="ca-ES" b="1" dirty="0" smtClean="0"/>
          </a:p>
          <a:p>
            <a:pPr marL="285726" indent="-285726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ca-ES" b="1" dirty="0" err="1" smtClean="0"/>
              <a:t>consolidació</a:t>
            </a:r>
            <a:r>
              <a:rPr lang="es-ES" altLang="ca-ES" b="1" dirty="0" smtClean="0"/>
              <a:t> de fases de </a:t>
            </a:r>
            <a:r>
              <a:rPr lang="es-ES" altLang="ca-ES" b="1" dirty="0" err="1" smtClean="0"/>
              <a:t>procés</a:t>
            </a:r>
            <a:endParaRPr lang="es-ES" altLang="ca-ES" b="1" dirty="0" smtClean="0"/>
          </a:p>
          <a:p>
            <a:pPr marL="285726" indent="-285726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s-ES" altLang="ca-ES" b="1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s-ES" altLang="ca-ES" b="1" dirty="0" smtClean="0">
                <a:solidFill>
                  <a:srgbClr val="FF0000"/>
                </a:solidFill>
              </a:rPr>
              <a:t>MILLORAR EL PROCÉS DE NEGOCI I L’ESTRATÈGIA</a:t>
            </a:r>
            <a:r>
              <a:rPr lang="es-ES" altLang="ca-ES" dirty="0" smtClean="0">
                <a:solidFill>
                  <a:srgbClr val="FF0000"/>
                </a:solidFill>
              </a:rPr>
              <a:t> </a:t>
            </a:r>
          </a:p>
          <a:p>
            <a:pPr marL="285726" indent="-285726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ca-ES" b="1" dirty="0" smtClean="0"/>
              <a:t>+ </a:t>
            </a:r>
            <a:r>
              <a:rPr lang="es-ES" altLang="ca-ES" b="1" dirty="0" err="1" smtClean="0"/>
              <a:t>experiència</a:t>
            </a:r>
            <a:r>
              <a:rPr lang="es-ES" altLang="ca-ES" b="1" dirty="0" smtClean="0"/>
              <a:t> de </a:t>
            </a:r>
            <a:r>
              <a:rPr lang="es-ES" altLang="ca-ES" b="1" dirty="0" err="1" smtClean="0"/>
              <a:t>negoci</a:t>
            </a:r>
            <a:r>
              <a:rPr lang="es-ES" altLang="ca-ES" b="1" dirty="0" smtClean="0"/>
              <a:t> internacional</a:t>
            </a:r>
          </a:p>
          <a:p>
            <a:pPr marL="285726" indent="-285726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ca-ES" b="1" dirty="0" smtClean="0"/>
              <a:t>+ </a:t>
            </a:r>
            <a:r>
              <a:rPr lang="es-ES" altLang="ca-ES" b="1" dirty="0" err="1" smtClean="0"/>
              <a:t>capacitats</a:t>
            </a:r>
            <a:r>
              <a:rPr lang="es-ES" altLang="ca-ES" b="1" dirty="0" smtClean="0"/>
              <a:t> </a:t>
            </a:r>
            <a:r>
              <a:rPr lang="es-ES" altLang="ca-ES" b="1" dirty="0" err="1" smtClean="0"/>
              <a:t>financeres</a:t>
            </a:r>
            <a:endParaRPr lang="es-ES" altLang="ca-ES" b="1" dirty="0" smtClean="0"/>
          </a:p>
          <a:p>
            <a:pPr marL="285726" indent="-285726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ca-ES" b="1" dirty="0" smtClean="0"/>
              <a:t>+ </a:t>
            </a:r>
            <a:r>
              <a:rPr lang="es-ES" altLang="ca-ES" b="1" dirty="0" err="1" smtClean="0"/>
              <a:t>força</a:t>
            </a:r>
            <a:r>
              <a:rPr lang="es-ES" altLang="ca-ES" b="1" dirty="0" smtClean="0"/>
              <a:t> en </a:t>
            </a:r>
            <a:r>
              <a:rPr lang="es-ES" altLang="ca-ES" b="1" dirty="0" err="1" smtClean="0"/>
              <a:t>projectes</a:t>
            </a:r>
            <a:r>
              <a:rPr lang="es-ES" altLang="ca-ES" b="1" dirty="0" smtClean="0"/>
              <a:t> </a:t>
            </a:r>
            <a:r>
              <a:rPr lang="es-ES" altLang="ca-ES" b="1" dirty="0" err="1" smtClean="0"/>
              <a:t>amb</a:t>
            </a:r>
            <a:r>
              <a:rPr lang="es-ES" altLang="ca-ES" b="1" dirty="0" smtClean="0"/>
              <a:t> </a:t>
            </a:r>
            <a:r>
              <a:rPr lang="es-ES" altLang="ca-ES" b="1" dirty="0" err="1" smtClean="0"/>
              <a:t>retorn</a:t>
            </a:r>
            <a:r>
              <a:rPr lang="es-ES" altLang="ca-ES" b="1" dirty="0" smtClean="0"/>
              <a:t> a </a:t>
            </a:r>
            <a:r>
              <a:rPr lang="es-ES" altLang="ca-ES" b="1" dirty="0" err="1" smtClean="0"/>
              <a:t>llarg</a:t>
            </a:r>
            <a:r>
              <a:rPr lang="es-ES" altLang="ca-ES" b="1" dirty="0" smtClean="0"/>
              <a:t> </a:t>
            </a:r>
            <a:r>
              <a:rPr lang="es-ES" altLang="ca-ES" b="1" dirty="0" err="1" smtClean="0"/>
              <a:t>termini</a:t>
            </a:r>
            <a:endParaRPr lang="es-ES" altLang="ca-ES" b="1" dirty="0" smtClean="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es-ES" altLang="ca-ES" sz="1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s-ES" altLang="ca-ES" b="1" dirty="0" smtClean="0">
                <a:solidFill>
                  <a:srgbClr val="FF0000"/>
                </a:solidFill>
              </a:rPr>
              <a:t>COMPARTIR RISC I COST</a:t>
            </a:r>
            <a:r>
              <a:rPr lang="es-ES" altLang="ca-ES" dirty="0" smtClean="0">
                <a:solidFill>
                  <a:srgbClr val="FF0000"/>
                </a:solidFill>
              </a:rPr>
              <a:t> </a:t>
            </a:r>
          </a:p>
          <a:p>
            <a:pPr marL="285726" indent="-285726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ca-ES" b="1" dirty="0" err="1" smtClean="0"/>
              <a:t>millor</a:t>
            </a:r>
            <a:r>
              <a:rPr lang="es-ES" altLang="ca-ES" b="1" dirty="0" smtClean="0"/>
              <a:t> </a:t>
            </a:r>
            <a:r>
              <a:rPr lang="es-ES" altLang="ca-ES" b="1" dirty="0" err="1" smtClean="0"/>
              <a:t>cost</a:t>
            </a:r>
            <a:r>
              <a:rPr lang="es-ES" altLang="ca-ES" b="1" dirty="0" smtClean="0"/>
              <a:t> / </a:t>
            </a:r>
            <a:r>
              <a:rPr lang="es-ES" altLang="ca-ES" b="1" dirty="0" err="1" smtClean="0"/>
              <a:t>benefici</a:t>
            </a:r>
            <a:r>
              <a:rPr lang="es-ES" altLang="ca-ES" b="1" dirty="0" smtClean="0"/>
              <a:t>  en </a:t>
            </a:r>
            <a:r>
              <a:rPr lang="es-ES" altLang="ca-ES" b="1" dirty="0" err="1" smtClean="0"/>
              <a:t>subministraments</a:t>
            </a:r>
            <a:r>
              <a:rPr lang="es-ES" altLang="ca-ES" b="1" dirty="0" smtClean="0"/>
              <a:t> de </a:t>
            </a:r>
            <a:r>
              <a:rPr lang="es-ES" altLang="ca-ES" b="1" dirty="0" err="1" smtClean="0"/>
              <a:t>procés</a:t>
            </a:r>
            <a:endParaRPr lang="es-ES" altLang="ca-ES" b="1" dirty="0" smtClean="0"/>
          </a:p>
          <a:p>
            <a:pPr marL="285726" indent="-285726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ca-ES" b="1" dirty="0" smtClean="0"/>
              <a:t>costos </a:t>
            </a:r>
            <a:r>
              <a:rPr lang="es-ES" altLang="ca-ES" b="1" dirty="0" err="1" smtClean="0"/>
              <a:t>generals</a:t>
            </a:r>
            <a:r>
              <a:rPr lang="es-ES" altLang="ca-ES" b="1" dirty="0" smtClean="0"/>
              <a:t> del </a:t>
            </a:r>
            <a:r>
              <a:rPr lang="es-ES" altLang="ca-ES" b="1" dirty="0" err="1" smtClean="0"/>
              <a:t>projecte</a:t>
            </a:r>
            <a:endParaRPr lang="es-ES" altLang="ca-ES" b="1" dirty="0" smtClean="0"/>
          </a:p>
          <a:p>
            <a:pPr marL="285726" indent="-285726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s-ES" altLang="ca-ES" b="1" dirty="0" err="1" smtClean="0"/>
              <a:t>risc</a:t>
            </a:r>
            <a:r>
              <a:rPr lang="es-ES" altLang="ca-ES" b="1" dirty="0" smtClean="0"/>
              <a:t> en noves aventures,  </a:t>
            </a:r>
            <a:r>
              <a:rPr lang="es-ES" altLang="ca-ES" b="1" dirty="0" err="1" smtClean="0"/>
              <a:t>p.e</a:t>
            </a:r>
            <a:r>
              <a:rPr lang="es-ES" altLang="ca-ES" b="1" dirty="0" smtClean="0"/>
              <a:t>.: </a:t>
            </a:r>
            <a:r>
              <a:rPr lang="es-ES" altLang="ca-ES" b="1" dirty="0" err="1" smtClean="0"/>
              <a:t>implementant</a:t>
            </a:r>
            <a:r>
              <a:rPr lang="es-ES" altLang="ca-ES" b="1" dirty="0" smtClean="0"/>
              <a:t> noves </a:t>
            </a:r>
            <a:r>
              <a:rPr lang="es-ES" altLang="ca-ES" b="1" dirty="0" err="1" smtClean="0"/>
              <a:t>solucions</a:t>
            </a:r>
            <a:r>
              <a:rPr lang="es-ES" altLang="ca-ES" b="1" dirty="0" smtClean="0"/>
              <a:t> </a:t>
            </a:r>
            <a:r>
              <a:rPr lang="es-ES" altLang="ca-ES" b="1" dirty="0" err="1" smtClean="0"/>
              <a:t>estratègiques</a:t>
            </a:r>
            <a:endParaRPr lang="es-ES" altLang="ca-ES" b="1" dirty="0" smtClean="0"/>
          </a:p>
          <a:p>
            <a:endParaRPr lang="ca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AE093-FC9D-403C-B300-7D8D2B0B252E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0194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6AAC55-6733-4E01-B5D6-7C04B65820D4}" type="datetimeFigureOut">
              <a:rPr lang="ca-ES" smtClean="0"/>
              <a:t>28/4/16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622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6AAC55-6733-4E01-B5D6-7C04B65820D4}" type="datetimeFigureOut">
              <a:rPr lang="ca-ES" smtClean="0"/>
              <a:t>28/4/16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72381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6AAC55-6733-4E01-B5D6-7C04B65820D4}" type="datetimeFigureOut">
              <a:rPr lang="ca-ES" smtClean="0"/>
              <a:t>28/4/16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97688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59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6AAC55-6733-4E01-B5D6-7C04B65820D4}" type="datetimeFigureOut">
              <a:rPr lang="ca-ES" smtClean="0"/>
              <a:t>28/4/16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56418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6AAC55-6733-4E01-B5D6-7C04B65820D4}" type="datetimeFigureOut">
              <a:rPr lang="ca-ES" smtClean="0"/>
              <a:t>28/4/16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7282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6AAC55-6733-4E01-B5D6-7C04B65820D4}" type="datetimeFigureOut">
              <a:rPr lang="ca-ES" smtClean="0"/>
              <a:t>28/4/16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484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6AAC55-6733-4E01-B5D6-7C04B65820D4}" type="datetimeFigureOut">
              <a:rPr lang="ca-ES" smtClean="0"/>
              <a:t>28/4/16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08264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34888" y="274638"/>
            <a:ext cx="7797552" cy="706090"/>
          </a:xfrm>
        </p:spPr>
        <p:txBody>
          <a:bodyPr>
            <a:normAutofit/>
          </a:bodyPr>
          <a:lstStyle>
            <a:lvl1pPr algn="l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6AAC55-6733-4E01-B5D6-7C04B65820D4}" type="datetimeFigureOut">
              <a:rPr lang="ca-ES" smtClean="0"/>
              <a:t>28/4/16</a:t>
            </a:fld>
            <a:endParaRPr lang="ca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7872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:\Premsa\Any 2013\IMATGE CORPORATIVA\03_LOGOTIPS\ACCIÓ\CATALÀ\ACCIÓ horitzontal color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37" y="6217200"/>
            <a:ext cx="2493120" cy="3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:\Premsa\Any 2013\IMATGE CORPORATIVA\05_PPT\web ACCIÓ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456" y="6404400"/>
            <a:ext cx="1458000" cy="1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7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6AAC55-6733-4E01-B5D6-7C04B65820D4}" type="datetimeFigureOut">
              <a:rPr lang="ca-ES" smtClean="0"/>
              <a:t>28/4/16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‹Nr.›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07094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6AAC55-6733-4E01-B5D6-7C04B65820D4}" type="datetimeFigureOut">
              <a:rPr lang="ca-ES" smtClean="0"/>
              <a:t>28/4/16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654A7C-E05C-49FD-9D03-AB8EA5E30038}" type="slidenum">
              <a:rPr lang="ca-ES" smtClean="0"/>
              <a:t>‹Nr.›</a:t>
            </a:fld>
            <a:endParaRPr lang="ca-ES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611560" y="908720"/>
            <a:ext cx="1871663" cy="188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Servei </a:t>
            </a:r>
            <a:r>
              <a:rPr lang="ca-ES" altLang="ca-ES" sz="1400" b="1" dirty="0" smtClean="0">
                <a:latin typeface="Calibri" panose="020F0502020204030204" pitchFamily="34" charset="0"/>
                <a:ea typeface="ヒラギノ角ゴ Pro W3" pitchFamily="64" charset="-128"/>
              </a:rPr>
              <a:t>d’Informació</a:t>
            </a:r>
          </a:p>
          <a:p>
            <a:pPr>
              <a:spcBef>
                <a:spcPct val="0"/>
              </a:spcBef>
            </a:pPr>
            <a:r>
              <a:rPr lang="ca-ES" altLang="ca-ES" sz="1400" b="1" dirty="0" smtClean="0">
                <a:latin typeface="Calibri" panose="020F0502020204030204" pitchFamily="34" charset="0"/>
                <a:ea typeface="ヒラギノ角ゴ Pro W3" pitchFamily="64" charset="-128"/>
              </a:rPr>
              <a:t>Empresarial</a:t>
            </a: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3000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934 767 206</a:t>
            </a:r>
          </a:p>
          <a:p>
            <a:pPr>
              <a:spcBef>
                <a:spcPct val="0"/>
              </a:spcBef>
            </a:pPr>
            <a:r>
              <a:rPr lang="ca-ES" altLang="ca-ES" sz="1400" dirty="0" smtClean="0">
                <a:latin typeface="Calibri" panose="020F0502020204030204" pitchFamily="34" charset="0"/>
                <a:ea typeface="ヒラギノ角ゴ Pro W3" pitchFamily="64" charset="-128"/>
              </a:rPr>
              <a:t>Info.accio@gencat.cat</a:t>
            </a:r>
          </a:p>
          <a:p>
            <a:pPr>
              <a:spcBef>
                <a:spcPct val="0"/>
              </a:spcBef>
            </a:pPr>
            <a:endParaRPr lang="ca-ES" altLang="ca-ES" sz="1400" dirty="0" smtClean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 smtClean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 smtClean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 smtClean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 userDrawn="1"/>
        </p:nvSpPr>
        <p:spPr bwMode="auto">
          <a:xfrm>
            <a:off x="2839852" y="905910"/>
            <a:ext cx="338833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rIns="36000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1400" b="1" dirty="0" smtClean="0">
                <a:latin typeface="Calibri" panose="020F0502020204030204" pitchFamily="34" charset="0"/>
                <a:ea typeface="ヒラギノ角ゴ Pro W3" pitchFamily="64" charset="-128"/>
              </a:rPr>
              <a:t>Alt Penedès, Garraf</a:t>
            </a:r>
            <a:r>
              <a:rPr lang="ca-ES" altLang="ca-ES" sz="1400" b="1" baseline="0" dirty="0" smtClean="0">
                <a:latin typeface="Calibri" panose="020F0502020204030204" pitchFamily="34" charset="0"/>
                <a:ea typeface="ヒラギノ角ゴ Pro W3" pitchFamily="64" charset="-128"/>
              </a:rPr>
              <a:t> i Maresme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 smtClean="0">
                <a:latin typeface="Calibri" panose="020F0502020204030204" pitchFamily="34" charset="0"/>
                <a:ea typeface="ヒラギノ角ゴ Pro W3" pitchFamily="64" charset="-128"/>
              </a:rPr>
              <a:t>Tel. 934 767 251</a:t>
            </a:r>
          </a:p>
          <a:p>
            <a:pPr>
              <a:spcBef>
                <a:spcPct val="0"/>
              </a:spcBef>
            </a:pPr>
            <a:r>
              <a:rPr lang="ca-ES" altLang="ca-ES" sz="1400" baseline="0" dirty="0" smtClean="0">
                <a:latin typeface="Calibri" panose="020F0502020204030204" pitchFamily="34" charset="0"/>
                <a:ea typeface="ヒラギノ角ゴ Pro W3" pitchFamily="64" charset="-128"/>
              </a:rPr>
              <a:t>Altpenedesgarrafmaresme.accio@gencat.cat</a:t>
            </a:r>
            <a:endParaRPr lang="ca-ES" altLang="ca-ES" sz="1400" dirty="0" smtClean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 smtClean="0">
                <a:latin typeface="Calibri" panose="020F0502020204030204" pitchFamily="34" charset="0"/>
                <a:ea typeface="ヒラギノ角ゴ Pro W3" pitchFamily="64" charset="-128"/>
              </a:rPr>
              <a:t>Catalunya </a:t>
            </a: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Central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936 930 209</a:t>
            </a:r>
          </a:p>
          <a:p>
            <a:pPr>
              <a:spcBef>
                <a:spcPct val="0"/>
              </a:spcBef>
            </a:pPr>
            <a:r>
              <a:rPr lang="ca-ES" altLang="ca-ES" sz="1400" dirty="0" smtClean="0">
                <a:latin typeface="Calibri" panose="020F0502020204030204" pitchFamily="34" charset="0"/>
                <a:ea typeface="ヒラギノ角ゴ Pro W3" pitchFamily="64" charset="-128"/>
              </a:rPr>
              <a:t>Manresa.accio@gencat.cat</a:t>
            </a: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Girona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872 975 991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Girona.accio@gencat.cat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6444208" y="895360"/>
            <a:ext cx="237648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</a:rPr>
              <a:t>Lleida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Tel. 973 243 355</a:t>
            </a:r>
          </a:p>
          <a:p>
            <a:pPr eaLnBrk="1" hangingPunct="1"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</a:rPr>
              <a:t>Lleida.accio@gencat.cat</a:t>
            </a:r>
          </a:p>
          <a:p>
            <a:pPr>
              <a:spcBef>
                <a:spcPct val="0"/>
              </a:spcBef>
            </a:pP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 smtClean="0">
                <a:latin typeface="Calibri" panose="020F0502020204030204" pitchFamily="34" charset="0"/>
                <a:ea typeface="ヒラギノ角ゴ Pro W3" pitchFamily="64" charset="-128"/>
              </a:rPr>
              <a:t>Tarragona</a:t>
            </a:r>
            <a:endParaRPr lang="ca-ES" altLang="ca-ES" sz="1400" b="1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977 251 717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Tarragona.accio@gencat.cat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  <a:p>
            <a:pPr>
              <a:spcBef>
                <a:spcPct val="0"/>
              </a:spcBef>
            </a:pPr>
            <a:r>
              <a:rPr lang="ca-ES" altLang="ca-ES" sz="1400" b="1" dirty="0">
                <a:latin typeface="Calibri" panose="020F0502020204030204" pitchFamily="34" charset="0"/>
                <a:ea typeface="ヒラギノ角ゴ Pro W3" pitchFamily="64" charset="-128"/>
              </a:rPr>
              <a:t>Terres  de l’Ebre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Tel. 977 449 333</a:t>
            </a:r>
          </a:p>
          <a:p>
            <a:pPr>
              <a:spcBef>
                <a:spcPct val="0"/>
              </a:spcBef>
            </a:pPr>
            <a:r>
              <a:rPr lang="ca-ES" altLang="ca-ES" sz="1400" dirty="0">
                <a:latin typeface="Calibri" panose="020F0502020204030204" pitchFamily="34" charset="0"/>
                <a:ea typeface="ヒラギノ角ゴ Pro W3" pitchFamily="64" charset="-128"/>
              </a:rPr>
              <a:t>Terresebre.accio@gencat.cat</a:t>
            </a:r>
          </a:p>
          <a:p>
            <a:pPr>
              <a:spcBef>
                <a:spcPct val="0"/>
              </a:spcBef>
            </a:pPr>
            <a:endParaRPr lang="ca-ES" altLang="ca-ES" sz="1400" dirty="0">
              <a:latin typeface="Calibri" panose="020F0502020204030204" pitchFamily="34" charset="0"/>
              <a:ea typeface="ヒラギノ角ゴ Pro W3" pitchFamily="64" charset="-128"/>
            </a:endParaRPr>
          </a:p>
        </p:txBody>
      </p:sp>
      <p:pic>
        <p:nvPicPr>
          <p:cNvPr id="11" name="Picture 13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338811"/>
            <a:ext cx="2889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"/>
          <p:cNvSpPr txBox="1">
            <a:spLocks noChangeArrowheads="1"/>
          </p:cNvSpPr>
          <p:nvPr userDrawn="1"/>
        </p:nvSpPr>
        <p:spPr bwMode="auto">
          <a:xfrm>
            <a:off x="975668" y="4348336"/>
            <a:ext cx="1122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r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itchFamily="2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ca-ES" sz="1400" b="1" dirty="0" smtClean="0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@</a:t>
            </a:r>
            <a:r>
              <a:rPr lang="ca-ES" sz="1400" b="1" dirty="0" err="1" smtClean="0">
                <a:solidFill>
                  <a:schemeClr val="bg1">
                    <a:lumMod val="50000"/>
                  </a:schemeClr>
                </a:solidFill>
                <a:ea typeface="ヒラギノ角ゴ Pro W3" pitchFamily="64" charset="-128"/>
              </a:rPr>
              <a:t>accio_cat</a:t>
            </a:r>
            <a:endParaRPr lang="ca-ES" sz="1400" b="1" dirty="0" smtClean="0">
              <a:solidFill>
                <a:schemeClr val="bg1">
                  <a:lumMod val="50000"/>
                </a:schemeClr>
              </a:solidFill>
              <a:ea typeface="ヒラギノ角ゴ Pro W3" pitchFamily="64" charset="-128"/>
            </a:endParaRPr>
          </a:p>
        </p:txBody>
      </p:sp>
      <p:pic>
        <p:nvPicPr>
          <p:cNvPr id="1026" name="Picture 2" descr="R:\Premsa\Any 2013\IMATGE CORPORATIVA\05_PPT\logos i webs ppt\Nom oficines per ppt cat vermel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98" y="5013176"/>
            <a:ext cx="81248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:\Premsa\Any 2013\IMATGE CORPORATIVA\03_LOGOTIPS\ACCIÓ\CATALÀ\ACCIÓ horitzontal color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37" y="6217200"/>
            <a:ext cx="2493120" cy="3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:\Premsa\Any 2013\IMATGE CORPORATIVA\05_PPT\web ACCIÓ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456" y="6404400"/>
            <a:ext cx="1458000" cy="1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83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ca-ES" dirty="0"/>
          </a:p>
        </p:txBody>
      </p:sp>
      <p:pic>
        <p:nvPicPr>
          <p:cNvPr id="4" name="Picture 2" descr="R:\Premsa\Any 2013\IMATGE CORPORATIVA\05_PPT\Filet per ppt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3999" cy="2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:\Premsa\Any 2013\IMATGE CORPORATIVA\03_LOGOTIPS\ACCIÓ\CATALÀ\ACCIÓ horitzontal color.pn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37" y="6217200"/>
            <a:ext cx="2493120" cy="3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:\Premsa\Any 2013\IMATGE CORPORATIVA\05_PPT\web ACCIÓ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8456" y="6404400"/>
            <a:ext cx="1458000" cy="1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01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hyperlink" Target="http://accio.gencat.cat/cat/agenda-activitats/missions-empresarials/index.js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af.accio@gencat.cat" TargetMode="External"/><Relationship Id="rId4" Type="http://schemas.openxmlformats.org/officeDocument/2006/relationships/hyperlink" Target="http://accio.gencat.cat/cat/estrategia-empresarial/pimes/financament/servei-assessorament-financer/index.jsp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9" Type="http://schemas.microsoft.com/office/2007/relationships/hdphoto" Target="../media/hdphoto4.wdp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hyperlink" Target="mailto:estrategiainternacional.acci%C3%B3@gencat.cat" TargetMode="External"/><Relationship Id="rId10" Type="http://schemas.openxmlformats.org/officeDocument/2006/relationships/image" Target="../media/image10.jpeg"/><Relationship Id="rId11" Type="http://schemas.microsoft.com/office/2007/relationships/hdphoto" Target="../media/hdphoto5.wdp"/><Relationship Id="rId12" Type="http://schemas.openxmlformats.org/officeDocument/2006/relationships/image" Target="../media/image11.jpeg"/><Relationship Id="rId13" Type="http://schemas.microsoft.com/office/2007/relationships/hdphoto" Target="../media/hdphoto6.wdp"/><Relationship Id="rId14" Type="http://schemas.openxmlformats.org/officeDocument/2006/relationships/image" Target="../media/image12.jpeg"/><Relationship Id="rId15" Type="http://schemas.microsoft.com/office/2007/relationships/hdphoto" Target="../media/hdphoto7.wdp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microsoft.com/office/2007/relationships/hdphoto" Target="../media/hdphoto1.wdp"/><Relationship Id="rId4" Type="http://schemas.openxmlformats.org/officeDocument/2006/relationships/image" Target="../media/image7.jpeg"/><Relationship Id="rId5" Type="http://schemas.microsoft.com/office/2007/relationships/hdphoto" Target="../media/hdphoto2.wdp"/><Relationship Id="rId6" Type="http://schemas.openxmlformats.org/officeDocument/2006/relationships/image" Target="../media/image8.png"/><Relationship Id="rId7" Type="http://schemas.microsoft.com/office/2007/relationships/hdphoto" Target="../media/hdphoto3.wdp"/><Relationship Id="rId8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hyperlink" Target="mailto:Estrategiainternacional.accio@gencat.ca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jpe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340768"/>
            <a:ext cx="82809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4000" b="1" dirty="0" smtClean="0"/>
              <a:t>ESTRATÈGIA INTERNACIONAL</a:t>
            </a:r>
          </a:p>
          <a:p>
            <a:r>
              <a:rPr lang="ca-ES" sz="4000" b="1" dirty="0" smtClean="0"/>
              <a:t>SALUT I CIÈNCIES DE LA VIDA</a:t>
            </a:r>
            <a:endParaRPr lang="ca-ES" sz="4000" b="1" dirty="0"/>
          </a:p>
          <a:p>
            <a:endParaRPr lang="ca-ES" sz="4000" b="1" dirty="0" smtClean="0"/>
          </a:p>
          <a:p>
            <a:r>
              <a:rPr lang="ca-ES" sz="3000" b="1" dirty="0" smtClean="0"/>
              <a:t>Reunió amb el Clúster Salut Mental</a:t>
            </a:r>
          </a:p>
          <a:p>
            <a:endParaRPr lang="ca-ES" sz="3000" b="1" dirty="0" smtClean="0"/>
          </a:p>
          <a:p>
            <a:r>
              <a:rPr lang="ca-ES" sz="2000" dirty="0" smtClean="0"/>
              <a:t>Sant Boi – Palau de </a:t>
            </a:r>
            <a:r>
              <a:rPr lang="ca-ES" sz="2000" dirty="0" err="1" smtClean="0"/>
              <a:t>Marianao</a:t>
            </a:r>
            <a:r>
              <a:rPr lang="ca-ES" sz="2000" dirty="0" smtClean="0"/>
              <a:t> </a:t>
            </a:r>
          </a:p>
          <a:p>
            <a:r>
              <a:rPr lang="ca-ES" sz="2000" dirty="0" smtClean="0"/>
              <a:t>Abril 2016</a:t>
            </a:r>
            <a:endParaRPr lang="ca-ES" sz="2000" dirty="0"/>
          </a:p>
        </p:txBody>
      </p:sp>
    </p:spTree>
    <p:extLst>
      <p:ext uri="{BB962C8B-B14F-4D97-AF65-F5344CB8AC3E}">
        <p14:creationId xmlns:p14="http://schemas.microsoft.com/office/powerpoint/2010/main" val="224864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5" name="AutoShape 70"/>
          <p:cNvSpPr>
            <a:spLocks noChangeArrowheads="1"/>
          </p:cNvSpPr>
          <p:nvPr/>
        </p:nvSpPr>
        <p:spPr bwMode="auto">
          <a:xfrm>
            <a:off x="107504" y="620688"/>
            <a:ext cx="4248472" cy="66708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a-ES" sz="2400" b="1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Missions empresarials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8122" y="1388447"/>
            <a:ext cx="4871649" cy="1290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98719" y="2882842"/>
            <a:ext cx="8543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hlinkClick r:id="rId3"/>
              </a:rPr>
              <a:t>http://</a:t>
            </a:r>
            <a:r>
              <a:rPr lang="ca-ES" dirty="0" smtClean="0">
                <a:hlinkClick r:id="rId3"/>
              </a:rPr>
              <a:t>accio.gencat.cat/cat/agenda-activitats/missions-empresarials/index.jsp</a:t>
            </a:r>
            <a:r>
              <a:rPr lang="ca-ES" dirty="0" smtClean="0"/>
              <a:t>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14056" y="1388447"/>
            <a:ext cx="2286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ca-ES" altLang="ca-ES" b="1" dirty="0"/>
              <a:t>Com puc explorar o introduir-me als mercats sense que suposi una </a:t>
            </a:r>
            <a:r>
              <a:rPr lang="ca-ES" altLang="ca-ES" b="1" dirty="0" smtClean="0"/>
              <a:t>inversió massa </a:t>
            </a:r>
            <a:r>
              <a:rPr lang="ca-ES" altLang="ca-ES" b="1" dirty="0"/>
              <a:t>elevada?</a:t>
            </a:r>
          </a:p>
        </p:txBody>
      </p:sp>
      <p:sp>
        <p:nvSpPr>
          <p:cNvPr id="8" name="AutoShape 70"/>
          <p:cNvSpPr>
            <a:spLocks noChangeArrowheads="1"/>
          </p:cNvSpPr>
          <p:nvPr/>
        </p:nvSpPr>
        <p:spPr bwMode="auto">
          <a:xfrm>
            <a:off x="467544" y="3493885"/>
            <a:ext cx="8281052" cy="2558008"/>
          </a:xfrm>
          <a:prstGeom prst="roundRect">
            <a:avLst>
              <a:gd name="adj" fmla="val 16667"/>
            </a:avLst>
          </a:prstGeom>
          <a:solidFill>
            <a:srgbClr val="C00000">
              <a:alpha val="76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>
                <a:solidFill>
                  <a:schemeClr val="bg1"/>
                </a:solidFill>
              </a:rPr>
              <a:t>Aprofiteu l'oportunitat de dur la vostra empresa al mercat que us interessa, de la mà d'organitzacions de diversos sectors que donaran més força al vostre projecte.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a-E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a-ES" dirty="0">
                <a:solidFill>
                  <a:schemeClr val="bg1"/>
                </a:solidFill>
              </a:rPr>
              <a:t>Amb les </a:t>
            </a:r>
            <a:r>
              <a:rPr lang="ca-ES" b="1" dirty="0">
                <a:solidFill>
                  <a:schemeClr val="bg1">
                    <a:lumMod val="50000"/>
                  </a:schemeClr>
                </a:solidFill>
              </a:rPr>
              <a:t>prospeccions comercials</a:t>
            </a:r>
            <a:r>
              <a:rPr lang="ca-E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a-ES" dirty="0">
                <a:solidFill>
                  <a:schemeClr val="bg1"/>
                </a:solidFill>
              </a:rPr>
              <a:t>de les missions podreu mesurar el vostre potencial en determinats països, contactar amb nous clients o proveïdors, conèixer com funciona el vostre canal de comercialització al país i compartir experiències, dubtes i aprenentatges d'empreses que es troben en la vostra mateixa situació.</a:t>
            </a:r>
          </a:p>
        </p:txBody>
      </p:sp>
    </p:spTree>
    <p:extLst>
      <p:ext uri="{BB962C8B-B14F-4D97-AF65-F5344CB8AC3E}">
        <p14:creationId xmlns:p14="http://schemas.microsoft.com/office/powerpoint/2010/main" val="2628246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7"/>
          <p:cNvSpPr>
            <a:spLocks noChangeArrowheads="1"/>
          </p:cNvSpPr>
          <p:nvPr/>
        </p:nvSpPr>
        <p:spPr bwMode="auto">
          <a:xfrm>
            <a:off x="6232525" y="981075"/>
            <a:ext cx="230028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endParaRPr lang="es-ES" altLang="ca-ES" sz="1400" b="1" dirty="0">
              <a:solidFill>
                <a:srgbClr val="FF0000"/>
              </a:solidFill>
            </a:endParaRPr>
          </a:p>
        </p:txBody>
      </p:sp>
      <p:sp>
        <p:nvSpPr>
          <p:cNvPr id="3076" name="Rectangle 28"/>
          <p:cNvSpPr>
            <a:spLocks noChangeArrowheads="1"/>
          </p:cNvSpPr>
          <p:nvPr/>
        </p:nvSpPr>
        <p:spPr bwMode="auto">
          <a:xfrm>
            <a:off x="467544" y="1852753"/>
            <a:ext cx="5111750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a-ES" altLang="ca-ES" b="1" dirty="0" smtClean="0">
                <a:solidFill>
                  <a:srgbClr val="C00000"/>
                </a:solidFill>
              </a:rPr>
              <a:t>MILLORAR L’OFERTA / L’ ATRACTIU DE L’OFERTA</a:t>
            </a:r>
            <a:r>
              <a:rPr lang="ca-ES" altLang="ca-ES" dirty="0" smtClean="0">
                <a:solidFill>
                  <a:srgbClr val="C00000"/>
                </a:solidFill>
              </a:rPr>
              <a:t> 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ca-ES" altLang="ca-ES" b="1" dirty="0" smtClean="0"/>
              <a:t>+ capacitat 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ca-ES" altLang="ca-ES" b="1" dirty="0" smtClean="0"/>
              <a:t>+ gamma 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ca-ES" altLang="ca-ES" b="1" dirty="0" smtClean="0"/>
              <a:t>consolidació procés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1547664" y="3157711"/>
            <a:ext cx="561657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a-ES" altLang="ca-ES" b="1" dirty="0" smtClean="0">
                <a:solidFill>
                  <a:srgbClr val="C00000"/>
                </a:solidFill>
              </a:rPr>
              <a:t>MILLORAR EL PROCÉS DE NEGOCI I L’ESTRATÈGIA</a:t>
            </a:r>
            <a:r>
              <a:rPr lang="ca-ES" altLang="ca-ES" dirty="0" smtClean="0">
                <a:solidFill>
                  <a:srgbClr val="C00000"/>
                </a:solidFill>
              </a:rPr>
              <a:t> 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ca-ES" altLang="ca-ES" b="1" dirty="0"/>
              <a:t>+ experiència </a:t>
            </a:r>
            <a:r>
              <a:rPr lang="ca-ES" altLang="ca-ES" b="1" dirty="0" smtClean="0"/>
              <a:t>internacional</a:t>
            </a:r>
            <a:endParaRPr lang="ca-ES" altLang="ca-ES" b="1" dirty="0"/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ca-ES" altLang="ca-ES" b="1" dirty="0"/>
              <a:t>+ </a:t>
            </a:r>
            <a:r>
              <a:rPr lang="ca-ES" altLang="ca-ES" b="1" dirty="0" smtClean="0"/>
              <a:t>capacitats </a:t>
            </a:r>
            <a:r>
              <a:rPr lang="ca-ES" altLang="ca-ES" b="1" dirty="0"/>
              <a:t>financeres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ca-ES" altLang="ca-ES" b="1" dirty="0"/>
              <a:t>+ </a:t>
            </a:r>
            <a:r>
              <a:rPr lang="ca-ES" altLang="ca-ES" b="1" dirty="0" smtClean="0"/>
              <a:t>projectes a llarg termini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ca-ES" altLang="ca-ES" sz="1200" dirty="0" smtClean="0">
              <a:solidFill>
                <a:srgbClr val="FF0000"/>
              </a:solidFill>
            </a:endParaRP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2915816" y="4451628"/>
            <a:ext cx="5832648" cy="127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973"/>
              </a:buClr>
              <a:defRPr sz="1600">
                <a:solidFill>
                  <a:schemeClr val="tx1"/>
                </a:solidFill>
                <a:latin typeface="Helvetica LT Std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" pitchFamily="2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a-ES" altLang="ca-ES" b="1" dirty="0" smtClean="0">
                <a:solidFill>
                  <a:srgbClr val="C00000"/>
                </a:solidFill>
              </a:rPr>
              <a:t>COMPARTIR RISC I COST</a:t>
            </a:r>
            <a:r>
              <a:rPr lang="ca-ES" altLang="ca-ES" dirty="0" smtClean="0">
                <a:solidFill>
                  <a:srgbClr val="C00000"/>
                </a:solidFill>
              </a:rPr>
              <a:t> 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ca-ES" altLang="ca-ES" b="1" dirty="0"/>
              <a:t>millor cost / benefici  en subministraments de procés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ca-ES" altLang="ca-ES" b="1" dirty="0"/>
              <a:t>costos generals del projecte</a:t>
            </a:r>
          </a:p>
          <a:p>
            <a:pPr marL="285750" indent="-285750" eaLnBrk="1" hangingPunct="1">
              <a:lnSpc>
                <a:spcPct val="120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ca-ES" altLang="ca-ES" b="1" dirty="0"/>
              <a:t>risc en noves </a:t>
            </a:r>
            <a:r>
              <a:rPr lang="ca-ES" altLang="ca-ES" b="1" dirty="0" smtClean="0"/>
              <a:t>aventures/ noves estratègies</a:t>
            </a:r>
            <a:endParaRPr lang="ca-ES" altLang="ca-ES" b="1" dirty="0"/>
          </a:p>
        </p:txBody>
      </p:sp>
      <p:sp>
        <p:nvSpPr>
          <p:cNvPr id="9" name="AutoShape 70"/>
          <p:cNvSpPr>
            <a:spLocks noChangeArrowheads="1"/>
          </p:cNvSpPr>
          <p:nvPr/>
        </p:nvSpPr>
        <p:spPr bwMode="auto">
          <a:xfrm>
            <a:off x="251520" y="776911"/>
            <a:ext cx="6336704" cy="66708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a-ES" sz="2200" dirty="0" smtClean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COOPERACIÓ EMPREARIAL INTERNACIONAL</a:t>
            </a:r>
            <a:endParaRPr lang="ca-ES" sz="2200" dirty="0">
              <a:solidFill>
                <a:schemeClr val="bg1"/>
              </a:solidFill>
              <a:latin typeface="+mj-lt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803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5" name="AutoShape 70"/>
          <p:cNvSpPr>
            <a:spLocks noChangeArrowheads="1"/>
          </p:cNvSpPr>
          <p:nvPr/>
        </p:nvSpPr>
        <p:spPr bwMode="auto">
          <a:xfrm>
            <a:off x="107504" y="620688"/>
            <a:ext cx="5328592" cy="66708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a-ES" sz="2400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Contractació pública internacional</a:t>
            </a:r>
          </a:p>
        </p:txBody>
      </p:sp>
      <p:sp>
        <p:nvSpPr>
          <p:cNvPr id="7" name="AutoShape 70"/>
          <p:cNvSpPr>
            <a:spLocks noChangeArrowheads="1"/>
          </p:cNvSpPr>
          <p:nvPr/>
        </p:nvSpPr>
        <p:spPr bwMode="auto">
          <a:xfrm>
            <a:off x="1259632" y="1628800"/>
            <a:ext cx="7713031" cy="4464496"/>
          </a:xfrm>
          <a:prstGeom prst="roundRect">
            <a:avLst>
              <a:gd name="adj" fmla="val 16667"/>
            </a:avLst>
          </a:prstGeom>
          <a:solidFill>
            <a:srgbClr val="C00000">
              <a:alpha val="76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anchor="ctr"/>
          <a:lstStyle/>
          <a:p>
            <a:pPr>
              <a:lnSpc>
                <a:spcPct val="110000"/>
              </a:lnSpc>
            </a:pPr>
            <a:r>
              <a:rPr lang="ca-ES" altLang="ja-JP" dirty="0">
                <a:solidFill>
                  <a:schemeClr val="bg1"/>
                </a:solidFill>
                <a:latin typeface="+mj-lt"/>
                <a:cs typeface="Arial" pitchFamily="34" charset="0"/>
              </a:rPr>
              <a:t>Instruments de suport en l’àmbit de la contractació pública internacional per a incrementar l'accés a les oportunitats de negoci de les institucions de finançament multilateral i altres administracions públiques estrangeres.</a:t>
            </a:r>
          </a:p>
          <a:p>
            <a:pPr>
              <a:lnSpc>
                <a:spcPct val="110000"/>
              </a:lnSpc>
            </a:pPr>
            <a:endParaRPr lang="ca-ES" altLang="ca-ES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742950" lvl="1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ca-ES" altLang="ca-ES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 pitchFamily="34" charset="0"/>
              </a:rPr>
              <a:t>Informació</a:t>
            </a:r>
            <a:r>
              <a:rPr lang="ca-ES" altLang="ca-ES" dirty="0">
                <a:solidFill>
                  <a:schemeClr val="bg1">
                    <a:lumMod val="6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ca-ES" altLang="ca-ES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 pitchFamily="34" charset="0"/>
              </a:rPr>
              <a:t>i formació</a:t>
            </a:r>
            <a:r>
              <a:rPr lang="ca-ES" altLang="ca-ES" dirty="0">
                <a:solidFill>
                  <a:schemeClr val="bg1">
                    <a:lumMod val="6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ca-ES" altLang="ca-ES" dirty="0">
                <a:solidFill>
                  <a:schemeClr val="bg1"/>
                </a:solidFill>
                <a:latin typeface="+mj-lt"/>
                <a:cs typeface="Arial" pitchFamily="34" charset="0"/>
              </a:rPr>
              <a:t>per adquirir el coneixement necessari per participar en licitacions.</a:t>
            </a:r>
          </a:p>
          <a:p>
            <a:pPr marL="742950" lvl="1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ca-ES" altLang="ca-ES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742950" lvl="1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ca-ES" altLang="ca-ES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 pitchFamily="34" charset="0"/>
              </a:rPr>
              <a:t>Delegacions CPI:  Brussel·les i Washington DC </a:t>
            </a:r>
            <a:r>
              <a:rPr lang="ca-ES" altLang="ca-ES" dirty="0">
                <a:solidFill>
                  <a:schemeClr val="bg1"/>
                </a:solidFill>
                <a:latin typeface="+mj-lt"/>
                <a:cs typeface="Arial" pitchFamily="34" charset="0"/>
              </a:rPr>
              <a:t>Assessorament individualitzat</a:t>
            </a:r>
            <a:r>
              <a:rPr lang="ca-ES" altLang="ca-ES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ca-ES" altLang="ca-ES" dirty="0">
                <a:solidFill>
                  <a:schemeClr val="bg1"/>
                </a:solidFill>
                <a:latin typeface="+mj-lt"/>
                <a:cs typeface="Arial" pitchFamily="34" charset="0"/>
              </a:rPr>
              <a:t>per maximitzar les oportunitats d'esdevenir adjudicatàries de licitacions als organismes multilaterals.</a:t>
            </a:r>
          </a:p>
          <a:p>
            <a:pPr marL="742950" lvl="1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ca-ES" altLang="ca-ES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pPr marL="742950" lvl="1" indent="-28575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ca-ES" altLang="ca-ES" b="1" dirty="0">
                <a:solidFill>
                  <a:schemeClr val="bg1">
                    <a:lumMod val="65000"/>
                  </a:schemeClr>
                </a:solidFill>
                <a:latin typeface="+mj-lt"/>
                <a:cs typeface="Arial" pitchFamily="34" charset="0"/>
              </a:rPr>
              <a:t>Activitats Col·lectives</a:t>
            </a:r>
            <a:r>
              <a:rPr lang="ca-ES" altLang="ca-ES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:</a:t>
            </a:r>
            <a:r>
              <a:rPr lang="ca-ES" altLang="ca-ES" dirty="0">
                <a:solidFill>
                  <a:schemeClr val="bg1"/>
                </a:solidFill>
                <a:latin typeface="+mj-lt"/>
                <a:cs typeface="Arial" pitchFamily="34" charset="0"/>
              </a:rPr>
              <a:t> Participació conjunta en actuacions de desenvolupament de negoci davant de clients públics de l</a:t>
            </a:r>
            <a:r>
              <a:rPr lang="ja-JP" altLang="ca-ES" dirty="0">
                <a:solidFill>
                  <a:schemeClr val="bg1"/>
                </a:solidFill>
                <a:latin typeface="+mj-lt"/>
                <a:cs typeface="Arial" pitchFamily="34" charset="0"/>
              </a:rPr>
              <a:t>’</a:t>
            </a:r>
            <a:r>
              <a:rPr lang="ca-ES" altLang="ja-JP" dirty="0">
                <a:solidFill>
                  <a:schemeClr val="bg1"/>
                </a:solidFill>
                <a:latin typeface="+mj-lt"/>
                <a:cs typeface="Arial" pitchFamily="34" charset="0"/>
              </a:rPr>
              <a:t>exterior (Missions CPI i Missions Inverses).</a:t>
            </a:r>
          </a:p>
          <a:p>
            <a:pPr>
              <a:defRPr/>
            </a:pPr>
            <a:endParaRPr lang="ca-ES" b="1" dirty="0" smtClean="0">
              <a:solidFill>
                <a:schemeClr val="bg1"/>
              </a:solidFill>
              <a:latin typeface="+mj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764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4" name="AutoShape 59"/>
          <p:cNvSpPr>
            <a:spLocks noChangeArrowheads="1"/>
          </p:cNvSpPr>
          <p:nvPr/>
        </p:nvSpPr>
        <p:spPr bwMode="auto">
          <a:xfrm>
            <a:off x="454908" y="646838"/>
            <a:ext cx="4052820" cy="647973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ca-ES" altLang="ca-ES" b="1" dirty="0" smtClean="0">
                <a:solidFill>
                  <a:schemeClr val="bg1"/>
                </a:solidFill>
                <a:latin typeface="+mj-lt"/>
              </a:rPr>
              <a:t>Començar a Exportar</a:t>
            </a:r>
            <a:endParaRPr lang="ca-ES" altLang="ca-E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AutoShape 70"/>
          <p:cNvSpPr>
            <a:spLocks noChangeArrowheads="1"/>
          </p:cNvSpPr>
          <p:nvPr/>
        </p:nvSpPr>
        <p:spPr bwMode="auto">
          <a:xfrm>
            <a:off x="2481318" y="2060848"/>
            <a:ext cx="5472275" cy="1656184"/>
          </a:xfrm>
          <a:prstGeom prst="roundRect">
            <a:avLst>
              <a:gd name="adj" fmla="val 16667"/>
            </a:avLst>
          </a:prstGeom>
          <a:solidFill>
            <a:srgbClr val="C00000">
              <a:alpha val="76000"/>
            </a:srgbClr>
          </a:solidFill>
          <a:ln w="9525">
            <a:solidFill>
              <a:srgbClr val="C00000"/>
            </a:solidFill>
            <a:round/>
            <a:headEnd/>
            <a:tailEnd/>
          </a:ln>
          <a:effectLst/>
          <a:extLst/>
        </p:spPr>
        <p:txBody>
          <a:bodyPr wrap="square" anchor="ctr"/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ca-ES" b="1" dirty="0" smtClean="0">
                <a:solidFill>
                  <a:schemeClr val="bg1"/>
                </a:solidFill>
                <a:ea typeface="ＭＳ Ｐゴシック" charset="0"/>
              </a:rPr>
              <a:t>A través de les Cambres de Comerç de Catalunya oferim serveis d’iniciació a l’exportació per tal que comenceu a exportar de manera regular.</a:t>
            </a:r>
            <a:endParaRPr lang="ca-ES" b="1" dirty="0">
              <a:solidFill>
                <a:schemeClr val="bg1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8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5" name="AutoShape 70"/>
          <p:cNvSpPr>
            <a:spLocks noChangeArrowheads="1"/>
          </p:cNvSpPr>
          <p:nvPr/>
        </p:nvSpPr>
        <p:spPr bwMode="auto">
          <a:xfrm>
            <a:off x="395536" y="764704"/>
            <a:ext cx="5184576" cy="66708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a-ES" sz="2400" b="1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Servei d’Assessorament financer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8482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209842"/>
              </p:ext>
            </p:extLst>
          </p:nvPr>
        </p:nvGraphicFramePr>
        <p:xfrm>
          <a:off x="1547664" y="3573016"/>
          <a:ext cx="6768754" cy="762000"/>
        </p:xfrm>
        <a:graphic>
          <a:graphicData uri="http://schemas.openxmlformats.org/drawingml/2006/table">
            <a:tbl>
              <a:tblPr/>
              <a:tblGrid>
                <a:gridCol w="2030626"/>
                <a:gridCol w="2001822"/>
                <a:gridCol w="2736306"/>
              </a:tblGrid>
              <a:tr h="610772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ca-ES" sz="1100" b="1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Tractament de la informació</a:t>
                      </a:r>
                      <a:endParaRPr lang="ca-ES" sz="1100" noProof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ca-ES" sz="1100" b="1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Anàlisi financera</a:t>
                      </a:r>
                      <a:endParaRPr lang="ca-ES" sz="1100" noProof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ca-ES" sz="1100" b="1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Anàlisi d'inversions</a:t>
                      </a:r>
                      <a:endParaRPr lang="ca-ES" sz="1100" noProof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ca-ES" sz="1100" b="1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Aclariment de dubtes</a:t>
                      </a:r>
                      <a:endParaRPr lang="ca-ES" sz="1100" noProof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ca-ES" sz="1100" b="1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Informe</a:t>
                      </a:r>
                      <a:endParaRPr lang="ca-ES" sz="1100" noProof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ca-ES" sz="1100" b="1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Explicació dels instruments de finançament adients</a:t>
                      </a:r>
                      <a:endParaRPr lang="ca-ES" sz="1100" noProof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ca-ES" sz="1100" b="1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Validació de la documentació</a:t>
                      </a:r>
                      <a:endParaRPr lang="ca-ES" sz="1100" noProof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ca-ES" sz="1100" b="1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Acompanyament</a:t>
                      </a:r>
                      <a:endParaRPr lang="ca-ES" sz="1100" noProof="0" dirty="0" smtClean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ca-ES" sz="1100" b="1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</a:rPr>
                        <a:t>Seguiment</a:t>
                      </a:r>
                      <a:endParaRPr lang="ca-ES" sz="1100" noProof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6474595" y="1431785"/>
            <a:ext cx="2148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Contacteu-nos a saf.accio@gencat.cat"/>
              </a:rPr>
              <a:t>saf.accio@gencat.ca</a:t>
            </a:r>
            <a:r>
              <a:rPr lang="ca-ES" dirty="0">
                <a:hlinkClick r:id="rId3" tooltip="Contacteu-nos a saf.accio@gencat.cat"/>
              </a:rPr>
              <a:t>t</a:t>
            </a:r>
            <a:endParaRPr lang="ca-ES" dirty="0"/>
          </a:p>
        </p:txBody>
      </p:sp>
      <p:sp>
        <p:nvSpPr>
          <p:cNvPr id="4" name="3 Rectángulo"/>
          <p:cNvSpPr/>
          <p:nvPr/>
        </p:nvSpPr>
        <p:spPr>
          <a:xfrm>
            <a:off x="323528" y="4932457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400" dirty="0">
                <a:hlinkClick r:id="rId4"/>
              </a:rPr>
              <a:t>http://</a:t>
            </a:r>
            <a:r>
              <a:rPr lang="ca-ES" sz="1400" dirty="0" smtClean="0">
                <a:hlinkClick r:id="rId4"/>
              </a:rPr>
              <a:t>accio.gencat.cat/cat/estrategia-empresarial/pimes/financament/servei-assessorament-financer/index.jsp</a:t>
            </a:r>
            <a:endParaRPr lang="ca-ES" sz="1400" dirty="0" smtClean="0"/>
          </a:p>
          <a:p>
            <a:endParaRPr lang="ca-ES" dirty="0" smtClean="0"/>
          </a:p>
        </p:txBody>
      </p:sp>
    </p:spTree>
    <p:extLst>
      <p:ext uri="{BB962C8B-B14F-4D97-AF65-F5344CB8AC3E}">
        <p14:creationId xmlns:p14="http://schemas.microsoft.com/office/powerpoint/2010/main" val="13428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r>
              <a:rPr lang="ca-ES" dirty="0" smtClean="0"/>
              <a:t/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3" name="AutoShape 70"/>
          <p:cNvSpPr>
            <a:spLocks noChangeArrowheads="1"/>
          </p:cNvSpPr>
          <p:nvPr/>
        </p:nvSpPr>
        <p:spPr bwMode="auto">
          <a:xfrm>
            <a:off x="2843808" y="836712"/>
            <a:ext cx="2520280" cy="66708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a-ES" sz="2400" b="1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Per estar al dia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2991340" cy="4157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31640" y="285293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u="sng" dirty="0" smtClean="0"/>
              <a:t>Subscriu-te</a:t>
            </a:r>
            <a:endParaRPr lang="ca-ES" sz="2000" b="1" u="sng" dirty="0"/>
          </a:p>
        </p:txBody>
      </p:sp>
    </p:spTree>
    <p:extLst>
      <p:ext uri="{BB962C8B-B14F-4D97-AF65-F5344CB8AC3E}">
        <p14:creationId xmlns:p14="http://schemas.microsoft.com/office/powerpoint/2010/main" val="2259588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738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4860032" y="1646804"/>
            <a:ext cx="3096344" cy="379842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392081" y="692696"/>
            <a:ext cx="4536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ca-ES" sz="2400" b="1" dirty="0" smtClean="0">
                <a:latin typeface="Calibri" pitchFamily="34" charset="0"/>
              </a:rPr>
              <a:t>Què fa ACCIÓ?</a:t>
            </a:r>
            <a:endParaRPr lang="ca-ES" sz="2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837108" y="1646804"/>
            <a:ext cx="3158827" cy="379842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981125" y="1844824"/>
            <a:ext cx="30868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ca-ES" b="1" u="sng" dirty="0" smtClean="0">
                <a:solidFill>
                  <a:schemeClr val="bg1"/>
                </a:solidFill>
                <a:latin typeface="Calibri" pitchFamily="34" charset="0"/>
              </a:rPr>
              <a:t>Promoció de la internacionalització</a:t>
            </a:r>
            <a:r>
              <a:rPr lang="ca-ES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4958172" y="1916832"/>
            <a:ext cx="26381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a-ES" b="1" u="sng" dirty="0" smtClean="0">
                <a:solidFill>
                  <a:schemeClr val="bg1"/>
                </a:solidFill>
                <a:latin typeface="Calibri" pitchFamily="34" charset="0"/>
              </a:rPr>
              <a:t>Promoció de la innovació</a:t>
            </a:r>
            <a:r>
              <a:rPr lang="ca-ES" b="1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endParaRPr lang="ca-E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981125" y="2471192"/>
            <a:ext cx="2828793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0975" indent="-1809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chemeClr val="bg1"/>
                </a:solidFill>
                <a:latin typeface="Calibri" pitchFamily="34" charset="0"/>
              </a:rPr>
              <a:t>Exportacions </a:t>
            </a:r>
          </a:p>
          <a:p>
            <a:pPr marL="180975" indent="-1809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chemeClr val="bg1"/>
                </a:solidFill>
                <a:latin typeface="Calibri" pitchFamily="34" charset="0"/>
              </a:rPr>
              <a:t>Implantació a l’exterior i cerca de socis estratègics</a:t>
            </a:r>
          </a:p>
          <a:p>
            <a:pPr marL="180975" indent="-1809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chemeClr val="bg1"/>
                </a:solidFill>
                <a:latin typeface="Calibri" pitchFamily="34" charset="0"/>
              </a:rPr>
              <a:t>Contractació publica </a:t>
            </a:r>
            <a:r>
              <a:rPr lang="ca-ES" b="1" dirty="0" err="1" smtClean="0">
                <a:solidFill>
                  <a:schemeClr val="bg1"/>
                </a:solidFill>
                <a:latin typeface="Calibri" pitchFamily="34" charset="0"/>
              </a:rPr>
              <a:t>intl</a:t>
            </a:r>
            <a:endParaRPr lang="ca-E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chemeClr val="bg1"/>
                </a:solidFill>
                <a:latin typeface="Calibri" pitchFamily="34" charset="0"/>
              </a:rPr>
              <a:t>Atracció d’inversió estrangera</a:t>
            </a:r>
          </a:p>
          <a:p>
            <a:pPr marL="180975" indent="-1809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chemeClr val="bg1"/>
                </a:solidFill>
                <a:latin typeface="Calibri" pitchFamily="34" charset="0"/>
              </a:rPr>
              <a:t>Innovació internacional i activitats de transferència tecnològica</a:t>
            </a:r>
            <a:endParaRPr lang="ca-ES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5004048" y="2348880"/>
            <a:ext cx="2880320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chemeClr val="bg1"/>
                </a:solidFill>
                <a:latin typeface="Calibri" pitchFamily="34" charset="0"/>
              </a:rPr>
              <a:t>Projectes </a:t>
            </a:r>
            <a:r>
              <a:rPr lang="ca-ES" b="1" dirty="0" err="1" smtClean="0">
                <a:solidFill>
                  <a:schemeClr val="bg1"/>
                </a:solidFill>
                <a:latin typeface="Calibri" pitchFamily="34" charset="0"/>
              </a:rPr>
              <a:t>d’R+D+i</a:t>
            </a:r>
            <a:endParaRPr lang="ca-ES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chemeClr val="bg1"/>
                </a:solidFill>
                <a:latin typeface="Calibri" pitchFamily="34" charset="0"/>
              </a:rPr>
              <a:t>Valorització i transferència de coneixement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chemeClr val="bg1"/>
                </a:solidFill>
                <a:latin typeface="Calibri" pitchFamily="34" charset="0"/>
              </a:rPr>
              <a:t>Centres tecnològics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chemeClr val="bg1"/>
                </a:solidFill>
                <a:latin typeface="Calibri" pitchFamily="34" charset="0"/>
              </a:rPr>
              <a:t>Cooperació tecnològica internacional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a-ES" b="1" dirty="0" smtClean="0">
                <a:solidFill>
                  <a:schemeClr val="bg1"/>
                </a:solidFill>
                <a:latin typeface="Calibri" pitchFamily="34" charset="0"/>
              </a:rPr>
              <a:t>Programes Europeus </a:t>
            </a:r>
            <a:r>
              <a:rPr lang="ca-ES" b="1" dirty="0">
                <a:solidFill>
                  <a:schemeClr val="bg1"/>
                </a:solidFill>
                <a:latin typeface="Calibri" pitchFamily="34" charset="0"/>
              </a:rPr>
              <a:t>R</a:t>
            </a:r>
            <a:r>
              <a:rPr lang="ca-ES" b="1" dirty="0" smtClean="0">
                <a:solidFill>
                  <a:schemeClr val="bg1"/>
                </a:solidFill>
                <a:latin typeface="Calibri" pitchFamily="34" charset="0"/>
              </a:rPr>
              <a:t>+D  </a:t>
            </a:r>
          </a:p>
        </p:txBody>
      </p:sp>
    </p:spTree>
    <p:extLst>
      <p:ext uri="{BB962C8B-B14F-4D97-AF65-F5344CB8AC3E}">
        <p14:creationId xmlns:p14="http://schemas.microsoft.com/office/powerpoint/2010/main" val="133199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a de clústers"/>
          <p:cNvPicPr>
            <a:picLocks noChangeAspect="1" noChangeArrowheads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332" y="2828991"/>
            <a:ext cx="925787" cy="108122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apa de clústers"/>
          <p:cNvPicPr>
            <a:picLocks noChangeAspect="1" noChangeArrowheads="1"/>
          </p:cNvPicPr>
          <p:nvPr/>
        </p:nvPicPr>
        <p:blipFill rotWithShape="1">
          <a:blip r:embed="rId4" cstate="screen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293353"/>
            <a:ext cx="1046591" cy="9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 Rectángulo"/>
          <p:cNvSpPr/>
          <p:nvPr/>
        </p:nvSpPr>
        <p:spPr>
          <a:xfrm>
            <a:off x="1331640" y="1313759"/>
            <a:ext cx="33630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b="1" dirty="0" smtClean="0">
                <a:solidFill>
                  <a:srgbClr val="C00000"/>
                </a:solidFill>
              </a:rPr>
              <a:t>Indústria Agroalimentària</a:t>
            </a:r>
          </a:p>
          <a:p>
            <a:r>
              <a:rPr lang="ca-ES" sz="1600" b="1" dirty="0" smtClean="0"/>
              <a:t>Marc Moreno</a:t>
            </a:r>
          </a:p>
          <a:p>
            <a:r>
              <a:rPr lang="ca-ES" sz="1200" b="1" dirty="0" smtClean="0"/>
              <a:t>marc.moreno@gencat.cat</a:t>
            </a:r>
            <a:endParaRPr lang="ca-ES" sz="1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3540"/>
          <a:stretch/>
        </p:blipFill>
        <p:spPr bwMode="auto">
          <a:xfrm>
            <a:off x="4538651" y="4653135"/>
            <a:ext cx="863495" cy="108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7 Rectángulo"/>
          <p:cNvSpPr/>
          <p:nvPr/>
        </p:nvSpPr>
        <p:spPr>
          <a:xfrm>
            <a:off x="1496982" y="3068959"/>
            <a:ext cx="2520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b="1" dirty="0" smtClean="0">
                <a:solidFill>
                  <a:srgbClr val="C00000"/>
                </a:solidFill>
              </a:rPr>
              <a:t>Indústria </a:t>
            </a:r>
            <a:r>
              <a:rPr lang="ca-ES" sz="1600" b="1" dirty="0">
                <a:solidFill>
                  <a:srgbClr val="C00000"/>
                </a:solidFill>
              </a:rPr>
              <a:t>del </a:t>
            </a:r>
            <a:r>
              <a:rPr lang="ca-ES" sz="1600" b="1" dirty="0" smtClean="0">
                <a:solidFill>
                  <a:srgbClr val="C00000"/>
                </a:solidFill>
              </a:rPr>
              <a:t>Disseny </a:t>
            </a:r>
            <a:endParaRPr lang="ca-ES" sz="1600" b="1" dirty="0">
              <a:solidFill>
                <a:srgbClr val="C00000"/>
              </a:solidFill>
            </a:endParaRPr>
          </a:p>
          <a:p>
            <a:r>
              <a:rPr lang="ca-ES" sz="1600" b="1" dirty="0"/>
              <a:t>Silvia </a:t>
            </a:r>
            <a:r>
              <a:rPr lang="ca-ES" sz="1600" b="1" dirty="0" smtClean="0"/>
              <a:t>Vila</a:t>
            </a:r>
          </a:p>
          <a:p>
            <a:r>
              <a:rPr lang="ca-ES" sz="1200" b="1" dirty="0" smtClean="0"/>
              <a:t>svila@gencat.cat</a:t>
            </a:r>
            <a:endParaRPr lang="ca-ES" sz="1200" b="1" dirty="0"/>
          </a:p>
        </p:txBody>
      </p:sp>
      <p:pic>
        <p:nvPicPr>
          <p:cNvPr id="8" name="Picture 2" descr="Mapa de clústers"/>
          <p:cNvPicPr>
            <a:picLocks noChangeAspect="1" noChangeArrowheads="1"/>
          </p:cNvPicPr>
          <p:nvPr/>
        </p:nvPicPr>
        <p:blipFill rotWithShape="1">
          <a:blip r:embed="rId8" cstate="screen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6849" y="2432947"/>
            <a:ext cx="925782" cy="79208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apa de clústers"/>
          <p:cNvPicPr>
            <a:picLocks noChangeAspect="1" noChangeArrowheads="1"/>
          </p:cNvPicPr>
          <p:nvPr/>
        </p:nvPicPr>
        <p:blipFill rotWithShape="1">
          <a:blip r:embed="rId10" cstate="screen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520" y="4553834"/>
            <a:ext cx="889599" cy="9011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apa de clústers"/>
          <p:cNvPicPr>
            <a:picLocks noChangeAspect="1" noChangeArrowheads="1"/>
          </p:cNvPicPr>
          <p:nvPr/>
        </p:nvPicPr>
        <p:blipFill rotWithShape="1">
          <a:blip r:embed="rId12" cstate="screen">
            <a:grayscl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15983" y="3576998"/>
            <a:ext cx="874767" cy="88043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Mapa de clústers"/>
          <p:cNvPicPr>
            <a:picLocks noChangeAspect="1" noChangeArrowheads="1"/>
          </p:cNvPicPr>
          <p:nvPr/>
        </p:nvPicPr>
        <p:blipFill rotWithShape="1">
          <a:blip r:embed="rId14" cstate="screen">
            <a:grayscl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4544" y="1268759"/>
            <a:ext cx="957645" cy="8611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4 CuadroTexto"/>
          <p:cNvSpPr txBox="1">
            <a:spLocks noChangeArrowheads="1"/>
          </p:cNvSpPr>
          <p:nvPr/>
        </p:nvSpPr>
        <p:spPr bwMode="auto">
          <a:xfrm>
            <a:off x="385199" y="588703"/>
            <a:ext cx="77151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ca-ES" sz="2800" b="1" dirty="0" smtClean="0">
                <a:latin typeface="+mj-lt"/>
              </a:rPr>
              <a:t>EQUIP INTERNACIONALITZACIÓ SECTORIAL :</a:t>
            </a:r>
            <a:endParaRPr lang="es-ES_tradnl" altLang="ca-ES" sz="2800" b="1" dirty="0">
              <a:latin typeface="+mj-lt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734087"/>
            <a:ext cx="541479" cy="67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3458633"/>
            <a:ext cx="509305" cy="6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21 Rectángulo"/>
          <p:cNvSpPr/>
          <p:nvPr/>
        </p:nvSpPr>
        <p:spPr>
          <a:xfrm>
            <a:off x="1496982" y="4601452"/>
            <a:ext cx="25202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b="1" dirty="0" smtClean="0">
                <a:solidFill>
                  <a:srgbClr val="C00000"/>
                </a:solidFill>
              </a:rPr>
              <a:t>Sistemes Industrials</a:t>
            </a:r>
            <a:endParaRPr lang="ca-ES" sz="1600" b="1" dirty="0">
              <a:solidFill>
                <a:srgbClr val="C00000"/>
              </a:solidFill>
            </a:endParaRPr>
          </a:p>
          <a:p>
            <a:r>
              <a:rPr lang="ca-ES" sz="1600" b="1" dirty="0" smtClean="0"/>
              <a:t>Cristina Cajal</a:t>
            </a:r>
          </a:p>
          <a:p>
            <a:r>
              <a:rPr lang="ca-ES" sz="1200" b="1" dirty="0" smtClean="0"/>
              <a:t>ccajal@gencat.cat</a:t>
            </a:r>
            <a:endParaRPr lang="ca-ES" sz="1200" b="1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7" y="4961492"/>
            <a:ext cx="509306" cy="585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23 Rectángulo"/>
          <p:cNvSpPr/>
          <p:nvPr/>
        </p:nvSpPr>
        <p:spPr>
          <a:xfrm>
            <a:off x="5457422" y="1316467"/>
            <a:ext cx="33123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b="1" dirty="0" smtClean="0">
                <a:solidFill>
                  <a:srgbClr val="C00000"/>
                </a:solidFill>
              </a:rPr>
              <a:t>Indústries de la Mobilitat Sostenible</a:t>
            </a:r>
            <a:endParaRPr lang="ca-ES" sz="1600" b="1" dirty="0">
              <a:solidFill>
                <a:srgbClr val="C00000"/>
              </a:solidFill>
            </a:endParaRPr>
          </a:p>
          <a:p>
            <a:r>
              <a:rPr lang="ca-ES" sz="1600" b="1" dirty="0"/>
              <a:t>X</a:t>
            </a:r>
            <a:r>
              <a:rPr lang="ca-ES" sz="1600" b="1" dirty="0" smtClean="0"/>
              <a:t>avier Elizondo</a:t>
            </a:r>
          </a:p>
          <a:p>
            <a:r>
              <a:rPr lang="ca-ES" sz="1200" b="1" dirty="0"/>
              <a:t>x</a:t>
            </a:r>
            <a:r>
              <a:rPr lang="ca-ES" sz="1200" b="1" dirty="0" smtClean="0"/>
              <a:t>elizondo@gencat.cat</a:t>
            </a:r>
            <a:endParaRPr lang="ca-ES" sz="1200" b="1" dirty="0"/>
          </a:p>
        </p:txBody>
      </p:sp>
      <p:sp>
        <p:nvSpPr>
          <p:cNvPr id="18" name="24 Rectángulo"/>
          <p:cNvSpPr/>
          <p:nvPr/>
        </p:nvSpPr>
        <p:spPr>
          <a:xfrm>
            <a:off x="5462358" y="2432947"/>
            <a:ext cx="3312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b="1" dirty="0" smtClean="0">
                <a:solidFill>
                  <a:srgbClr val="C00000"/>
                </a:solidFill>
              </a:rPr>
              <a:t>Indústries de la Salut </a:t>
            </a:r>
            <a:r>
              <a:rPr lang="ca-ES" sz="1600" b="1" dirty="0">
                <a:solidFill>
                  <a:srgbClr val="C00000"/>
                </a:solidFill>
              </a:rPr>
              <a:t>i</a:t>
            </a:r>
            <a:r>
              <a:rPr lang="ca-ES" sz="1600" b="1" dirty="0" smtClean="0">
                <a:solidFill>
                  <a:srgbClr val="C00000"/>
                </a:solidFill>
              </a:rPr>
              <a:t> Ciències de la Vida</a:t>
            </a:r>
            <a:endParaRPr lang="ca-ES" sz="1600" b="1" dirty="0">
              <a:solidFill>
                <a:srgbClr val="C00000"/>
              </a:solidFill>
            </a:endParaRPr>
          </a:p>
          <a:p>
            <a:r>
              <a:rPr lang="ca-ES" sz="1600" b="1" dirty="0" smtClean="0"/>
              <a:t>Leyre Alfonso</a:t>
            </a:r>
          </a:p>
          <a:p>
            <a:r>
              <a:rPr lang="ca-ES" sz="1200" b="1" dirty="0" smtClean="0"/>
              <a:t>lalfonso@gencat.cat</a:t>
            </a:r>
            <a:endParaRPr lang="ca-ES" sz="1200" b="1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723" y="1678474"/>
            <a:ext cx="572221" cy="7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3693" y="2805235"/>
            <a:ext cx="547251" cy="7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7 Rectángulo"/>
          <p:cNvSpPr/>
          <p:nvPr/>
        </p:nvSpPr>
        <p:spPr>
          <a:xfrm>
            <a:off x="5457422" y="3666128"/>
            <a:ext cx="3312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b="1" dirty="0" smtClean="0">
                <a:solidFill>
                  <a:srgbClr val="C00000"/>
                </a:solidFill>
              </a:rPr>
              <a:t>Indústries Culturals i basades en la </a:t>
            </a:r>
          </a:p>
          <a:p>
            <a:r>
              <a:rPr lang="ca-ES" sz="1600" b="1" dirty="0" smtClean="0">
                <a:solidFill>
                  <a:srgbClr val="C00000"/>
                </a:solidFill>
              </a:rPr>
              <a:t>Experiència</a:t>
            </a:r>
          </a:p>
          <a:p>
            <a:r>
              <a:rPr lang="es-ES_tradnl" sz="1600" b="1" dirty="0" smtClean="0"/>
              <a:t>Cristina Serradell</a:t>
            </a:r>
          </a:p>
          <a:p>
            <a:r>
              <a:rPr lang="es-ES_tradnl" sz="1200" b="1" dirty="0" smtClean="0"/>
              <a:t>crisserradell@gencat.cat</a:t>
            </a:r>
            <a:endParaRPr lang="es-ES_tradnl" sz="1200" b="1" dirty="0"/>
          </a:p>
        </p:txBody>
      </p:sp>
      <p:sp>
        <p:nvSpPr>
          <p:cNvPr id="22" name="28 Rectángulo"/>
          <p:cNvSpPr/>
          <p:nvPr/>
        </p:nvSpPr>
        <p:spPr>
          <a:xfrm>
            <a:off x="5457422" y="4771906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600" b="1" dirty="0" smtClean="0">
                <a:solidFill>
                  <a:srgbClr val="C00000"/>
                </a:solidFill>
              </a:rPr>
              <a:t>Indústria de la Química, Energia i Recursos</a:t>
            </a:r>
          </a:p>
          <a:p>
            <a:r>
              <a:rPr lang="ca-ES" sz="1600" b="1" i="1" dirty="0"/>
              <a:t>X</a:t>
            </a:r>
            <a:r>
              <a:rPr lang="ca-ES" sz="1600" b="1" i="1" dirty="0" smtClean="0"/>
              <a:t>avier Elizondo / Cristina Serradell</a:t>
            </a:r>
            <a:endParaRPr lang="ca-ES" sz="1600" b="1" i="1" dirty="0"/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3693" y="4032400"/>
            <a:ext cx="547251" cy="71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2123728" y="566124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/>
              <a:t>Bústia:  </a:t>
            </a:r>
            <a:r>
              <a:rPr lang="ca-ES" dirty="0" smtClean="0">
                <a:hlinkClick r:id="rId22"/>
              </a:rPr>
              <a:t>estrategiainternacional.acció@gencat.cat</a:t>
            </a:r>
            <a:endParaRPr lang="ca-ES" dirty="0" smtClean="0"/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1344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4" name="AutoShape 59"/>
          <p:cNvSpPr>
            <a:spLocks noChangeArrowheads="1"/>
          </p:cNvSpPr>
          <p:nvPr/>
        </p:nvSpPr>
        <p:spPr bwMode="auto">
          <a:xfrm>
            <a:off x="323528" y="620688"/>
            <a:ext cx="6480721" cy="72008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ca-ES" altLang="ca-ES" b="1" dirty="0" smtClean="0">
                <a:solidFill>
                  <a:schemeClr val="bg1"/>
                </a:solidFill>
                <a:latin typeface="+mj-lt"/>
              </a:rPr>
              <a:t>Assessorament i coneixement de mercat</a:t>
            </a:r>
            <a:endParaRPr lang="ca-ES" altLang="ca-E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AutoShape 70"/>
          <p:cNvSpPr>
            <a:spLocks noChangeArrowheads="1"/>
          </p:cNvSpPr>
          <p:nvPr/>
        </p:nvSpPr>
        <p:spPr bwMode="auto">
          <a:xfrm>
            <a:off x="2266964" y="1988840"/>
            <a:ext cx="6408712" cy="3384376"/>
          </a:xfrm>
          <a:prstGeom prst="roundRect">
            <a:avLst>
              <a:gd name="adj" fmla="val 16667"/>
            </a:avLst>
          </a:prstGeom>
          <a:solidFill>
            <a:srgbClr val="C00000">
              <a:alpha val="76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anchor="ctr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ca-ES" b="1" dirty="0" smtClean="0">
                <a:solidFill>
                  <a:schemeClr val="bg1"/>
                </a:solidFill>
                <a:ea typeface="ＭＳ Ｐゴシック" charset="0"/>
              </a:rPr>
              <a:t>Assessorament per orientar la vostra empresa en la millor </a:t>
            </a:r>
            <a:r>
              <a:rPr lang="ca-ES" b="1" dirty="0" smtClean="0">
                <a:solidFill>
                  <a:schemeClr val="bg1">
                    <a:lumMod val="65000"/>
                  </a:schemeClr>
                </a:solidFill>
                <a:ea typeface="ＭＳ Ｐゴシック" charset="0"/>
              </a:rPr>
              <a:t>estratègia internacional </a:t>
            </a:r>
            <a:r>
              <a:rPr lang="ca-ES" b="1" dirty="0" smtClean="0">
                <a:solidFill>
                  <a:schemeClr val="bg1"/>
                </a:solidFill>
                <a:ea typeface="ＭＳ Ｐゴシック" charset="0"/>
              </a:rPr>
              <a:t>a desenvolupar en funció del tipus de negoci o sector al que us dirigiu i al país/països de destí.</a:t>
            </a:r>
          </a:p>
          <a:p>
            <a:pPr>
              <a:defRPr/>
            </a:pPr>
            <a:endParaRPr lang="ca-ES" b="1" dirty="0" smtClean="0">
              <a:solidFill>
                <a:schemeClr val="bg1"/>
              </a:solidFill>
              <a:ea typeface="ＭＳ Ｐゴシック" charset="0"/>
            </a:endParaRPr>
          </a:p>
          <a:p>
            <a:pPr>
              <a:defRPr/>
            </a:pPr>
            <a:endParaRPr lang="ca-ES" b="1" dirty="0" smtClean="0">
              <a:solidFill>
                <a:schemeClr val="bg1"/>
              </a:solidFill>
              <a:ea typeface="ＭＳ Ｐゴシック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ca-ES" b="1" dirty="0" smtClean="0">
                <a:solidFill>
                  <a:schemeClr val="bg1">
                    <a:lumMod val="65000"/>
                  </a:schemeClr>
                </a:solidFill>
                <a:ea typeface="ＭＳ Ｐゴシック" charset="0"/>
              </a:rPr>
              <a:t>Oportunitats de negoci: </a:t>
            </a:r>
            <a:r>
              <a:rPr lang="ca-ES" b="1" dirty="0" smtClean="0">
                <a:solidFill>
                  <a:schemeClr val="bg1"/>
                </a:solidFill>
                <a:ea typeface="ＭＳ Ｐゴシック" charset="0"/>
              </a:rPr>
              <a:t>informació periòdica de les oportunitats que ofereixen els diferents mercats del món.</a:t>
            </a:r>
            <a:endParaRPr lang="ca-ES" b="1" dirty="0">
              <a:solidFill>
                <a:schemeClr val="bg1"/>
              </a:solidFill>
              <a:ea typeface="ＭＳ Ｐゴシック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308" y="1635460"/>
            <a:ext cx="1288551" cy="1282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934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648529"/>
            <a:ext cx="8208912" cy="706090"/>
          </a:xfrm>
        </p:spPr>
        <p:txBody>
          <a:bodyPr>
            <a:noAutofit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551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0994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4" name="AutoShape 59"/>
          <p:cNvSpPr>
            <a:spLocks noChangeArrowheads="1"/>
          </p:cNvSpPr>
          <p:nvPr/>
        </p:nvSpPr>
        <p:spPr bwMode="auto">
          <a:xfrm>
            <a:off x="251520" y="620688"/>
            <a:ext cx="4052820" cy="863997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ca-ES" altLang="ca-ES" b="1" dirty="0" smtClean="0">
                <a:solidFill>
                  <a:schemeClr val="bg1"/>
                </a:solidFill>
                <a:latin typeface="+mj-lt"/>
              </a:rPr>
              <a:t>Obrir més mercats</a:t>
            </a:r>
            <a:endParaRPr lang="ca-ES" altLang="ca-E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AutoShape 70"/>
          <p:cNvSpPr>
            <a:spLocks noChangeArrowheads="1"/>
          </p:cNvSpPr>
          <p:nvPr/>
        </p:nvSpPr>
        <p:spPr bwMode="auto">
          <a:xfrm>
            <a:off x="1549445" y="1844824"/>
            <a:ext cx="7271027" cy="3888432"/>
          </a:xfrm>
          <a:prstGeom prst="roundRect">
            <a:avLst>
              <a:gd name="adj" fmla="val 16667"/>
            </a:avLst>
          </a:prstGeom>
          <a:solidFill>
            <a:srgbClr val="C00000">
              <a:alpha val="76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a-ES" b="1" dirty="0">
                <a:solidFill>
                  <a:schemeClr val="bg1"/>
                </a:solidFill>
              </a:rPr>
              <a:t>Cerca de </a:t>
            </a:r>
            <a:r>
              <a:rPr lang="ca-ES" b="1" dirty="0">
                <a:solidFill>
                  <a:schemeClr val="bg1">
                    <a:lumMod val="65000"/>
                  </a:schemeClr>
                </a:solidFill>
              </a:rPr>
              <a:t>distribuïdors, socis i clients finals </a:t>
            </a:r>
            <a:r>
              <a:rPr lang="ca-ES" b="1" dirty="0">
                <a:solidFill>
                  <a:schemeClr val="bg1"/>
                </a:solidFill>
              </a:rPr>
              <a:t>per fer negoci en el mercat</a:t>
            </a:r>
            <a:r>
              <a:rPr lang="ca-ES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ca-ES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a-ES" b="1" dirty="0">
                <a:solidFill>
                  <a:schemeClr val="bg1"/>
                </a:solidFill>
              </a:rPr>
              <a:t>Cerca dels </a:t>
            </a:r>
            <a:r>
              <a:rPr lang="ca-ES" b="1" dirty="0">
                <a:solidFill>
                  <a:schemeClr val="bg1">
                    <a:lumMod val="65000"/>
                  </a:schemeClr>
                </a:solidFill>
              </a:rPr>
              <a:t>canals d’aprovisionament </a:t>
            </a:r>
            <a:r>
              <a:rPr lang="ca-ES" b="1" dirty="0">
                <a:solidFill>
                  <a:schemeClr val="bg1"/>
                </a:solidFill>
              </a:rPr>
              <a:t>per millorar la competitivitat de la vostra cadena de valor</a:t>
            </a:r>
            <a:r>
              <a:rPr lang="ca-ES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ca-ES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a-ES" b="1" dirty="0">
                <a:solidFill>
                  <a:schemeClr val="bg1"/>
                </a:solidFill>
              </a:rPr>
              <a:t>Acompanyament en negociacions i </a:t>
            </a:r>
            <a:r>
              <a:rPr lang="ca-ES" b="1" dirty="0">
                <a:solidFill>
                  <a:schemeClr val="bg1">
                    <a:lumMod val="65000"/>
                  </a:schemeClr>
                </a:solidFill>
              </a:rPr>
              <a:t>seguiment dels </a:t>
            </a:r>
            <a:r>
              <a:rPr lang="ca-ES" b="1" dirty="0" smtClean="0">
                <a:solidFill>
                  <a:schemeClr val="bg1">
                    <a:lumMod val="65000"/>
                  </a:schemeClr>
                </a:solidFill>
              </a:rPr>
              <a:t>clients </a:t>
            </a:r>
            <a:r>
              <a:rPr lang="ca-ES" b="1" dirty="0" smtClean="0">
                <a:solidFill>
                  <a:schemeClr val="bg1"/>
                </a:solidFill>
              </a:rPr>
              <a:t>existents </a:t>
            </a:r>
            <a:r>
              <a:rPr lang="ca-ES" b="1" dirty="0">
                <a:solidFill>
                  <a:schemeClr val="bg1"/>
                </a:solidFill>
              </a:rPr>
              <a:t>per incrementar quota de mercat</a:t>
            </a:r>
            <a:r>
              <a:rPr lang="ca-ES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ca-ES" b="1" dirty="0" smtClean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a-ES" b="1" dirty="0" smtClean="0">
                <a:solidFill>
                  <a:schemeClr val="bg1"/>
                </a:solidFill>
              </a:rPr>
              <a:t>Cerca de </a:t>
            </a:r>
            <a:r>
              <a:rPr lang="ca-ES" b="1" dirty="0" smtClean="0">
                <a:solidFill>
                  <a:schemeClr val="bg1">
                    <a:lumMod val="65000"/>
                  </a:schemeClr>
                </a:solidFill>
              </a:rPr>
              <a:t>socis estratègics</a:t>
            </a:r>
          </a:p>
          <a:p>
            <a:pPr lvl="0"/>
            <a:endParaRPr lang="ca-ES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a-ES" b="1" dirty="0">
                <a:solidFill>
                  <a:schemeClr val="bg1">
                    <a:lumMod val="65000"/>
                  </a:schemeClr>
                </a:solidFill>
              </a:rPr>
              <a:t>Missions empresarials i institucionals </a:t>
            </a:r>
            <a:r>
              <a:rPr lang="ca-ES" b="1" dirty="0">
                <a:solidFill>
                  <a:schemeClr val="bg1"/>
                </a:solidFill>
              </a:rPr>
              <a:t>per fer prospecció de nous mercats.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1225917" cy="122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8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3" name="AutoShape 70"/>
          <p:cNvSpPr>
            <a:spLocks noChangeArrowheads="1"/>
          </p:cNvSpPr>
          <p:nvPr/>
        </p:nvSpPr>
        <p:spPr bwMode="auto">
          <a:xfrm>
            <a:off x="302471" y="836712"/>
            <a:ext cx="4248472" cy="66708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a-ES" sz="2400" b="1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Què ofereixen les OECI?</a:t>
            </a:r>
          </a:p>
        </p:txBody>
      </p:sp>
      <p:sp>
        <p:nvSpPr>
          <p:cNvPr id="4" name="AutoShape 70"/>
          <p:cNvSpPr>
            <a:spLocks noChangeArrowheads="1"/>
          </p:cNvSpPr>
          <p:nvPr/>
        </p:nvSpPr>
        <p:spPr bwMode="auto">
          <a:xfrm>
            <a:off x="302471" y="3239475"/>
            <a:ext cx="4248472" cy="66708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a-ES" sz="2400" b="1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Com accedeixo?</a:t>
            </a:r>
          </a:p>
        </p:txBody>
      </p:sp>
      <p:grpSp>
        <p:nvGrpSpPr>
          <p:cNvPr id="5" name="4 Grupo"/>
          <p:cNvGrpSpPr/>
          <p:nvPr/>
        </p:nvGrpSpPr>
        <p:grpSpPr>
          <a:xfrm>
            <a:off x="803432" y="1772815"/>
            <a:ext cx="7416800" cy="720725"/>
            <a:chOff x="900113" y="3860800"/>
            <a:chExt cx="7416800" cy="720725"/>
          </a:xfrm>
        </p:grpSpPr>
        <p:sp>
          <p:nvSpPr>
            <p:cNvPr id="6" name="AutoShape 72"/>
            <p:cNvSpPr>
              <a:spLocks noChangeArrowheads="1"/>
            </p:cNvSpPr>
            <p:nvPr/>
          </p:nvSpPr>
          <p:spPr bwMode="auto">
            <a:xfrm>
              <a:off x="900113" y="3860800"/>
              <a:ext cx="1296987" cy="7207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ca-ES" altLang="ca-ES" sz="1200" b="1"/>
                <a:t>Identificació</a:t>
              </a:r>
            </a:p>
            <a:p>
              <a:pPr algn="ctr" eaLnBrk="1" hangingPunct="1"/>
              <a:r>
                <a:rPr lang="ca-ES" altLang="ca-ES" sz="1200" b="1"/>
                <a:t>necessitats</a:t>
              </a:r>
            </a:p>
            <a:p>
              <a:pPr algn="ctr" eaLnBrk="1" hangingPunct="1"/>
              <a:r>
                <a:rPr lang="ca-ES" altLang="ca-ES" sz="1200" b="1"/>
                <a:t>empresa</a:t>
              </a:r>
            </a:p>
          </p:txBody>
        </p:sp>
        <p:sp>
          <p:nvSpPr>
            <p:cNvPr id="7" name="AutoShape 72"/>
            <p:cNvSpPr>
              <a:spLocks noChangeArrowheads="1"/>
            </p:cNvSpPr>
            <p:nvPr/>
          </p:nvSpPr>
          <p:spPr bwMode="auto">
            <a:xfrm>
              <a:off x="2698750" y="3860800"/>
              <a:ext cx="1296988" cy="7207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ca-ES" altLang="ca-ES" sz="1200" b="1" dirty="0"/>
                <a:t>Definició</a:t>
              </a:r>
            </a:p>
            <a:p>
              <a:pPr algn="ctr" eaLnBrk="1" hangingPunct="1"/>
              <a:r>
                <a:rPr lang="ca-ES" altLang="ca-ES" sz="1200" b="1" dirty="0"/>
                <a:t>projecte</a:t>
              </a:r>
            </a:p>
            <a:p>
              <a:pPr algn="ctr" eaLnBrk="1" hangingPunct="1"/>
              <a:r>
                <a:rPr lang="ca-ES" altLang="ca-ES" sz="1200" b="1" dirty="0"/>
                <a:t>individualitzat</a:t>
              </a:r>
            </a:p>
          </p:txBody>
        </p:sp>
        <p:sp>
          <p:nvSpPr>
            <p:cNvPr id="8" name="AutoShape 72"/>
            <p:cNvSpPr>
              <a:spLocks noChangeArrowheads="1"/>
            </p:cNvSpPr>
            <p:nvPr/>
          </p:nvSpPr>
          <p:spPr bwMode="auto">
            <a:xfrm>
              <a:off x="4498975" y="3860800"/>
              <a:ext cx="2089150" cy="7207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ca-ES" altLang="ca-ES" sz="1200" b="1" dirty="0"/>
                <a:t>Execució en destí</a:t>
              </a:r>
            </a:p>
            <a:p>
              <a:pPr algn="ctr" eaLnBrk="1" hangingPunct="1"/>
              <a:r>
                <a:rPr lang="ca-ES" altLang="ca-ES" sz="1200" b="1" dirty="0"/>
                <a:t>+ seguiment</a:t>
              </a:r>
            </a:p>
            <a:p>
              <a:pPr algn="ctr" eaLnBrk="1" hangingPunct="1"/>
              <a:r>
                <a:rPr lang="ca-ES" altLang="ca-ES" sz="1200" b="1" dirty="0"/>
                <a:t>resultats des de Barcelona</a:t>
              </a:r>
            </a:p>
          </p:txBody>
        </p:sp>
        <p:sp>
          <p:nvSpPr>
            <p:cNvPr id="9" name="AutoShape 72"/>
            <p:cNvSpPr>
              <a:spLocks noChangeArrowheads="1"/>
            </p:cNvSpPr>
            <p:nvPr/>
          </p:nvSpPr>
          <p:spPr bwMode="auto">
            <a:xfrm>
              <a:off x="7019925" y="3860800"/>
              <a:ext cx="1296988" cy="720725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>
              <a:lvl1pPr algn="l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algn="l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algn="l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algn="l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algn="l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ca-ES" altLang="ca-ES" sz="1200" b="1"/>
                <a:t>Avaluació i</a:t>
              </a:r>
            </a:p>
            <a:p>
              <a:pPr algn="ctr" eaLnBrk="1" hangingPunct="1"/>
              <a:r>
                <a:rPr lang="ca-ES" altLang="ca-ES" sz="1200" b="1"/>
                <a:t>seguiment</a:t>
              </a:r>
            </a:p>
          </p:txBody>
        </p:sp>
        <p:sp>
          <p:nvSpPr>
            <p:cNvPr id="10" name="AutoShape 20"/>
            <p:cNvSpPr>
              <a:spLocks noChangeArrowheads="1"/>
            </p:cNvSpPr>
            <p:nvPr/>
          </p:nvSpPr>
          <p:spPr bwMode="auto">
            <a:xfrm rot="5400000">
              <a:off x="6658769" y="4077494"/>
              <a:ext cx="288925" cy="287337"/>
            </a:xfrm>
            <a:prstGeom prst="flowChartExtract">
              <a:avLst/>
            </a:prstGeom>
            <a:solidFill>
              <a:srgbClr val="C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 rot="5400000">
              <a:off x="4066381" y="4077494"/>
              <a:ext cx="288925" cy="287338"/>
            </a:xfrm>
            <a:prstGeom prst="flowChartExtract">
              <a:avLst/>
            </a:prstGeom>
            <a:solidFill>
              <a:srgbClr val="C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12" name="AutoShape 22"/>
            <p:cNvSpPr>
              <a:spLocks noChangeArrowheads="1"/>
            </p:cNvSpPr>
            <p:nvPr/>
          </p:nvSpPr>
          <p:spPr bwMode="auto">
            <a:xfrm rot="5400000">
              <a:off x="2267744" y="4077494"/>
              <a:ext cx="288925" cy="287337"/>
            </a:xfrm>
            <a:prstGeom prst="flowChartExtract">
              <a:avLst/>
            </a:prstGeom>
            <a:solidFill>
              <a:srgbClr val="C000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068960"/>
            <a:ext cx="328642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365263" y="4437112"/>
            <a:ext cx="4146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>
                <a:hlinkClick r:id="rId3"/>
              </a:rPr>
              <a:t>Estrategiainternacional.accio@gencat.cat</a:t>
            </a:r>
            <a:endParaRPr lang="ca-ES" dirty="0" smtClean="0"/>
          </a:p>
          <a:p>
            <a:r>
              <a:rPr lang="ca-ES" dirty="0" smtClean="0"/>
              <a:t>93.476.72.06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50167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endParaRPr lang="ca-ES" dirty="0"/>
          </a:p>
        </p:txBody>
      </p:sp>
      <p:sp>
        <p:nvSpPr>
          <p:cNvPr id="4" name="AutoShape 59"/>
          <p:cNvSpPr>
            <a:spLocks noChangeArrowheads="1"/>
          </p:cNvSpPr>
          <p:nvPr/>
        </p:nvSpPr>
        <p:spPr bwMode="auto">
          <a:xfrm>
            <a:off x="143639" y="620688"/>
            <a:ext cx="4824537" cy="791989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>
            <a:lvl1pPr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ca-ES" altLang="ca-ES" dirty="0" smtClean="0">
                <a:solidFill>
                  <a:schemeClr val="bg1"/>
                </a:solidFill>
                <a:latin typeface="+mj-lt"/>
              </a:rPr>
              <a:t>Establir la vostra empresa a l’exterior</a:t>
            </a:r>
            <a:endParaRPr lang="ca-ES" altLang="ca-E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AutoShape 70"/>
          <p:cNvSpPr>
            <a:spLocks noChangeArrowheads="1"/>
          </p:cNvSpPr>
          <p:nvPr/>
        </p:nvSpPr>
        <p:spPr bwMode="auto">
          <a:xfrm>
            <a:off x="1331640" y="1705926"/>
            <a:ext cx="7488832" cy="3888432"/>
          </a:xfrm>
          <a:prstGeom prst="roundRect">
            <a:avLst>
              <a:gd name="adj" fmla="val 16667"/>
            </a:avLst>
          </a:prstGeom>
          <a:solidFill>
            <a:srgbClr val="C00000">
              <a:alpha val="76000"/>
            </a:srgb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square" anchor="ctr"/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a-ES" b="1" dirty="0" smtClean="0">
                <a:solidFill>
                  <a:schemeClr val="bg1"/>
                </a:solidFill>
              </a:rPr>
              <a:t>Acompanyament en la </a:t>
            </a:r>
            <a:r>
              <a:rPr lang="ca-ES" b="1" dirty="0" smtClean="0">
                <a:solidFill>
                  <a:schemeClr val="bg1">
                    <a:lumMod val="65000"/>
                  </a:schemeClr>
                </a:solidFill>
              </a:rPr>
              <a:t>implantació productiva, logística  </a:t>
            </a:r>
            <a:r>
              <a:rPr lang="ca-ES" b="1" dirty="0">
                <a:solidFill>
                  <a:schemeClr val="bg1">
                    <a:lumMod val="65000"/>
                  </a:schemeClr>
                </a:solidFill>
              </a:rPr>
              <a:t>o comercial </a:t>
            </a:r>
            <a:r>
              <a:rPr lang="ca-ES" b="1" dirty="0">
                <a:solidFill>
                  <a:schemeClr val="bg1"/>
                </a:solidFill>
              </a:rPr>
              <a:t>per tenir presència permanent en el mercat</a:t>
            </a:r>
            <a:r>
              <a:rPr lang="ca-ES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ca-ES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a-ES" b="1" dirty="0">
                <a:solidFill>
                  <a:schemeClr val="bg1">
                    <a:lumMod val="65000"/>
                  </a:schemeClr>
                </a:solidFill>
              </a:rPr>
              <a:t>Constitució legal de l’empresa </a:t>
            </a:r>
            <a:r>
              <a:rPr lang="ca-ES" b="1" dirty="0">
                <a:solidFill>
                  <a:schemeClr val="bg1"/>
                </a:solidFill>
              </a:rPr>
              <a:t>i cerca de socis locals</a:t>
            </a:r>
            <a:r>
              <a:rPr lang="ca-ES" b="1" dirty="0" smtClean="0">
                <a:solidFill>
                  <a:schemeClr val="bg1"/>
                </a:solidFill>
              </a:rPr>
              <a:t>.</a:t>
            </a:r>
          </a:p>
          <a:p>
            <a:pPr lvl="0"/>
            <a:endParaRPr lang="ca-ES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a-ES" b="1" dirty="0">
                <a:solidFill>
                  <a:schemeClr val="bg1">
                    <a:lumMod val="65000"/>
                  </a:schemeClr>
                </a:solidFill>
              </a:rPr>
              <a:t>Selecció de personal </a:t>
            </a:r>
            <a:r>
              <a:rPr lang="ca-ES" b="1" dirty="0">
                <a:solidFill>
                  <a:schemeClr val="bg1"/>
                </a:solidFill>
              </a:rPr>
              <a:t>en destinació per incorporar </a:t>
            </a:r>
            <a:r>
              <a:rPr lang="ca-ES" b="1" dirty="0" smtClean="0">
                <a:solidFill>
                  <a:schemeClr val="bg1"/>
                </a:solidFill>
              </a:rPr>
              <a:t>professionals especialitzats.</a:t>
            </a:r>
          </a:p>
          <a:p>
            <a:pPr lvl="0"/>
            <a:endParaRPr lang="ca-ES" b="1" dirty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a-ES" b="1" dirty="0">
                <a:solidFill>
                  <a:schemeClr val="bg1">
                    <a:lumMod val="65000"/>
                  </a:schemeClr>
                </a:solidFill>
              </a:rPr>
              <a:t>Plataformes empresarials</a:t>
            </a:r>
            <a:r>
              <a:rPr lang="ca-ES" b="1" dirty="0">
                <a:solidFill>
                  <a:schemeClr val="bg1"/>
                </a:solidFill>
              </a:rPr>
              <a:t>: servei integral d’assessorament i aterratge per garantir la ràpida operativitat de l’empresa al mercat.</a:t>
            </a:r>
          </a:p>
        </p:txBody>
      </p:sp>
    </p:spTree>
    <p:extLst>
      <p:ext uri="{BB962C8B-B14F-4D97-AF65-F5344CB8AC3E}">
        <p14:creationId xmlns:p14="http://schemas.microsoft.com/office/powerpoint/2010/main" val="13428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8"/>
          <p:cNvSpPr>
            <a:spLocks noChangeArrowheads="1"/>
          </p:cNvSpPr>
          <p:nvPr/>
        </p:nvSpPr>
        <p:spPr bwMode="auto">
          <a:xfrm>
            <a:off x="1791182" y="2780929"/>
            <a:ext cx="4967883" cy="3024336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ca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/>
            </a:r>
            <a:br>
              <a:rPr lang="ca-ES" dirty="0" smtClean="0"/>
            </a:br>
            <a:r>
              <a:rPr lang="ca-ES" dirty="0"/>
              <a:t/>
            </a:r>
            <a:br>
              <a:rPr lang="ca-ES" dirty="0"/>
            </a:br>
            <a:endParaRPr lang="ca-ES" dirty="0"/>
          </a:p>
        </p:txBody>
      </p:sp>
      <p:sp>
        <p:nvSpPr>
          <p:cNvPr id="5" name="AutoShape 70"/>
          <p:cNvSpPr>
            <a:spLocks noChangeArrowheads="1"/>
          </p:cNvSpPr>
          <p:nvPr/>
        </p:nvSpPr>
        <p:spPr bwMode="auto">
          <a:xfrm>
            <a:off x="281866" y="620688"/>
            <a:ext cx="4248472" cy="667081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a-ES" sz="2400" dirty="0">
                <a:solidFill>
                  <a:schemeClr val="bg1"/>
                </a:solidFill>
                <a:latin typeface="+mj-lt"/>
                <a:ea typeface="ＭＳ Ｐゴシック" pitchFamily="34" charset="-128"/>
              </a:rPr>
              <a:t>Plataformes empresarials</a:t>
            </a:r>
          </a:p>
        </p:txBody>
      </p:sp>
      <p:sp>
        <p:nvSpPr>
          <p:cNvPr id="14" name="Text Box 42"/>
          <p:cNvSpPr txBox="1">
            <a:spLocks noChangeArrowheads="1"/>
          </p:cNvSpPr>
          <p:nvPr/>
        </p:nvSpPr>
        <p:spPr bwMode="auto">
          <a:xfrm>
            <a:off x="2830561" y="3922150"/>
            <a:ext cx="1297707" cy="20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altLang="ca-ES" sz="1000" b="1"/>
              <a:t>Tutoria individualitzada</a:t>
            </a:r>
          </a:p>
        </p:txBody>
      </p:sp>
      <p:sp>
        <p:nvSpPr>
          <p:cNvPr id="15" name="Text Box 43"/>
          <p:cNvSpPr txBox="1">
            <a:spLocks noChangeArrowheads="1"/>
          </p:cNvSpPr>
          <p:nvPr/>
        </p:nvSpPr>
        <p:spPr bwMode="auto">
          <a:xfrm>
            <a:off x="4530338" y="3922150"/>
            <a:ext cx="1074764" cy="20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altLang="ca-ES" sz="1000" b="1"/>
              <a:t>Suport en la gestió</a:t>
            </a:r>
          </a:p>
        </p:txBody>
      </p:sp>
      <p:sp>
        <p:nvSpPr>
          <p:cNvPr id="16" name="Text Box 44"/>
          <p:cNvSpPr txBox="1">
            <a:spLocks noChangeArrowheads="1"/>
          </p:cNvSpPr>
          <p:nvPr/>
        </p:nvSpPr>
        <p:spPr bwMode="auto">
          <a:xfrm>
            <a:off x="2217147" y="5333860"/>
            <a:ext cx="903369" cy="32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altLang="ca-ES" sz="1000" b="1"/>
              <a:t>Infraestructura </a:t>
            </a:r>
          </a:p>
          <a:p>
            <a:r>
              <a:rPr lang="ca-ES" altLang="ca-ES" sz="1000" b="1"/>
              <a:t>tecnològica</a:t>
            </a:r>
          </a:p>
        </p:txBody>
      </p:sp>
      <p:sp>
        <p:nvSpPr>
          <p:cNvPr id="17" name="Text Box 45"/>
          <p:cNvSpPr txBox="1">
            <a:spLocks noChangeArrowheads="1"/>
          </p:cNvSpPr>
          <p:nvPr/>
        </p:nvSpPr>
        <p:spPr bwMode="auto">
          <a:xfrm>
            <a:off x="3384696" y="5333860"/>
            <a:ext cx="913678" cy="32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altLang="ca-ES" sz="1000" b="1"/>
              <a:t>Assessorament</a:t>
            </a:r>
          </a:p>
          <a:p>
            <a:r>
              <a:rPr lang="ca-ES" altLang="ca-ES" sz="1000" b="1"/>
              <a:t>constant</a:t>
            </a:r>
          </a:p>
        </p:txBody>
      </p:sp>
      <p:sp>
        <p:nvSpPr>
          <p:cNvPr id="18" name="Text Box 46"/>
          <p:cNvSpPr txBox="1">
            <a:spLocks noChangeArrowheads="1"/>
          </p:cNvSpPr>
          <p:nvPr/>
        </p:nvSpPr>
        <p:spPr bwMode="auto">
          <a:xfrm>
            <a:off x="5634741" y="5333860"/>
            <a:ext cx="840223" cy="202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altLang="ca-ES" sz="1000" b="1"/>
              <a:t>Oficina pròpia</a:t>
            </a:r>
          </a:p>
        </p:txBody>
      </p:sp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4464614" y="5333860"/>
            <a:ext cx="976824" cy="32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a-ES" altLang="ca-ES" sz="1000" b="1"/>
              <a:t>Espai de trobada</a:t>
            </a:r>
          </a:p>
          <a:p>
            <a:r>
              <a:rPr lang="ca-ES" altLang="ca-ES" sz="1000" b="1"/>
              <a:t>i d’aprenentatge</a:t>
            </a:r>
          </a:p>
        </p:txBody>
      </p:sp>
      <p:pic>
        <p:nvPicPr>
          <p:cNvPr id="21" name="Picture 35" descr="espai trobad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7141" y="4201331"/>
            <a:ext cx="894348" cy="11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6" descr="infra tecnic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70" y="4200015"/>
            <a:ext cx="908524" cy="112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7" descr="ofi propi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679" y="4201331"/>
            <a:ext cx="931719" cy="11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8" descr="suport gestio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2398" y="2945015"/>
            <a:ext cx="1259045" cy="9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0" descr="02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497"/>
          <a:stretch>
            <a:fillRect/>
          </a:stretch>
        </p:blipFill>
        <p:spPr bwMode="auto">
          <a:xfrm>
            <a:off x="2820252" y="2945015"/>
            <a:ext cx="1411111" cy="97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1" descr="assesorament constant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726" y="4201331"/>
            <a:ext cx="980690" cy="11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50238" y="1700808"/>
            <a:ext cx="7849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b="1" dirty="0" smtClean="0"/>
              <a:t>Servei integral d’assessorament i aterratge per garantir la ràpida operativitat de l’empresa al mercat  </a:t>
            </a:r>
            <a:r>
              <a:rPr lang="ca-ES" dirty="0" smtClean="0"/>
              <a:t>(</a:t>
            </a:r>
            <a:r>
              <a:rPr lang="ca-ES" i="1" dirty="0" err="1" smtClean="0"/>
              <a:t>soft</a:t>
            </a:r>
            <a:r>
              <a:rPr lang="ca-ES" i="1" dirty="0" smtClean="0"/>
              <a:t> </a:t>
            </a:r>
            <a:r>
              <a:rPr lang="ca-ES" i="1" dirty="0" err="1"/>
              <a:t>landing</a:t>
            </a:r>
            <a:r>
              <a:rPr lang="ca-ES" dirty="0"/>
              <a:t>). </a:t>
            </a:r>
          </a:p>
        </p:txBody>
      </p:sp>
    </p:spTree>
    <p:extLst>
      <p:ext uri="{BB962C8B-B14F-4D97-AF65-F5344CB8AC3E}">
        <p14:creationId xmlns:p14="http://schemas.microsoft.com/office/powerpoint/2010/main" val="329352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CCIÓ ca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ACCIÓ cat</Template>
  <TotalTime>3875</TotalTime>
  <Words>833</Words>
  <Application>Microsoft Macintosh PowerPoint</Application>
  <PresentationFormat>Presentación en pantalla (4:3)</PresentationFormat>
  <Paragraphs>162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ACCIÓ cat</vt:lpstr>
      <vt:lpstr>Presentación de PowerPoint</vt:lpstr>
      <vt:lpstr> </vt:lpstr>
      <vt:lpstr>Presentación de PowerPoint</vt:lpstr>
      <vt:lpstr> </vt:lpstr>
      <vt:lpstr> </vt:lpstr>
      <vt:lpstr> </vt:lpstr>
      <vt:lpstr> </vt:lpstr>
      <vt:lpstr> </vt:lpstr>
      <vt:lpstr>  </vt:lpstr>
      <vt:lpstr> </vt:lpstr>
      <vt:lpstr>Presentación de PowerPoint</vt:lpstr>
      <vt:lpstr> </vt:lpstr>
      <vt:lpstr> </vt:lpstr>
      <vt:lpstr> </vt:lpstr>
      <vt:lpstr>   </vt:lpstr>
      <vt:lpstr>Presentación de PowerPoint</vt:lpstr>
    </vt:vector>
  </TitlesOfParts>
  <Company>ACCIÓ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C</dc:creator>
  <cp:lastModifiedBy>Anna Cooking</cp:lastModifiedBy>
  <cp:revision>210</cp:revision>
  <cp:lastPrinted>2015-06-04T09:03:24Z</cp:lastPrinted>
  <dcterms:created xsi:type="dcterms:W3CDTF">2015-05-26T10:17:06Z</dcterms:created>
  <dcterms:modified xsi:type="dcterms:W3CDTF">2016-04-28T08:59:37Z</dcterms:modified>
</cp:coreProperties>
</file>