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8"/>
    <p:restoredTop sz="94620"/>
  </p:normalViewPr>
  <p:slideViewPr>
    <p:cSldViewPr>
      <p:cViewPr>
        <p:scale>
          <a:sx n="101" d="100"/>
          <a:sy n="101" d="100"/>
        </p:scale>
        <p:origin x="-10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>
                <a:sym typeface="Calibri" panose="020F0502020204030204" pitchFamily="34" charset="0"/>
              </a:rPr>
              <a:t>Click to edit Master text styles</a:t>
            </a:r>
          </a:p>
          <a:p>
            <a:pPr lvl="1"/>
            <a:r>
              <a:rPr lang="es-ES" altLang="es-ES" noProof="0">
                <a:sym typeface="Calibri" panose="020F0502020204030204" pitchFamily="34" charset="0"/>
              </a:rPr>
              <a:t>Second level</a:t>
            </a:r>
          </a:p>
          <a:p>
            <a:pPr lvl="2"/>
            <a:r>
              <a:rPr lang="es-ES" altLang="es-ES" noProof="0">
                <a:sym typeface="Calibri" panose="020F0502020204030204" pitchFamily="34" charset="0"/>
              </a:rPr>
              <a:t>Third level</a:t>
            </a:r>
          </a:p>
          <a:p>
            <a:pPr lvl="3"/>
            <a:r>
              <a:rPr lang="es-ES" altLang="es-ES" noProof="0">
                <a:sym typeface="Calibri" panose="020F0502020204030204" pitchFamily="34" charset="0"/>
              </a:rPr>
              <a:t>Fourth level</a:t>
            </a:r>
          </a:p>
          <a:p>
            <a:pPr lvl="4"/>
            <a:r>
              <a:rPr lang="es-ES" altLang="es-ES" noProof="0">
                <a:sym typeface="Calibri" panose="020F0502020204030204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876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ts val="40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Calibri" panose="020F0502020204030204" pitchFamily="34" charset="0"/>
        <a:cs typeface="Calibri" panose="020F0502020204030204" pitchFamily="34" charset="0"/>
        <a:sym typeface="Calibri" pitchFamily="34" charset="0"/>
      </a:defRPr>
    </a:lvl1pPr>
    <a:lvl2pPr indent="228600" algn="l" rtl="0" eaLnBrk="0" fontAlgn="base" hangingPunct="0">
      <a:spcBef>
        <a:spcPts val="40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Calibri" panose="020F0502020204030204" pitchFamily="34" charset="0"/>
        <a:cs typeface="Calibri" panose="020F0502020204030204" pitchFamily="34" charset="0"/>
        <a:sym typeface="Calibri" pitchFamily="34" charset="0"/>
      </a:defRPr>
    </a:lvl2pPr>
    <a:lvl3pPr indent="457200" algn="l" rtl="0" eaLnBrk="0" fontAlgn="base" hangingPunct="0">
      <a:spcBef>
        <a:spcPts val="40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Calibri" panose="020F0502020204030204" pitchFamily="34" charset="0"/>
        <a:cs typeface="Calibri" panose="020F0502020204030204" pitchFamily="34" charset="0"/>
        <a:sym typeface="Calibri" pitchFamily="34" charset="0"/>
      </a:defRPr>
    </a:lvl3pPr>
    <a:lvl4pPr indent="685800" algn="l" rtl="0" eaLnBrk="0" fontAlgn="base" hangingPunct="0">
      <a:spcBef>
        <a:spcPts val="40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Calibri" panose="020F0502020204030204" pitchFamily="34" charset="0"/>
        <a:cs typeface="Calibri" panose="020F0502020204030204" pitchFamily="34" charset="0"/>
        <a:sym typeface="Calibri" pitchFamily="34" charset="0"/>
      </a:defRPr>
    </a:lvl4pPr>
    <a:lvl5pPr indent="914400" algn="l" rtl="0" eaLnBrk="0" fontAlgn="base" hangingPunct="0">
      <a:spcBef>
        <a:spcPts val="40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Calibri" panose="020F0502020204030204" pitchFamily="34" charset="0"/>
        <a:cs typeface="Calibri" panose="020F0502020204030204" pitchFamily="34" charset="0"/>
        <a:sym typeface="Calibri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B98CEE-08DE-4462-8D7C-981CC2A1E75B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BE92F-5B69-41DA-B713-3B301C0F1DA8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7A5D76-C460-474D-8B9B-A304E8CA5B54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DC5633-5847-445E-BF8D-65E4FF6B77AD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F29F79-722E-486F-9625-B9B5D89F05A3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DFEA1-5D13-4E36-B343-4B2E8DD4E3ED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9CD2F-6607-422D-8952-9E53EC985AF1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379CB6-1A05-4E2F-895A-693F44820D24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029389-529E-451D-91E1-8B64C18E4664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6A9D01-3DC0-443E-A3C3-3DDA05A59A35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>
              <a:sym typeface="Arial" panose="020B0604020202020204" pitchFamily="34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E3B16-4E25-4305-B1EF-F0D584F7AEF6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90488"/>
            <a:ext cx="8229600" cy="15081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>
                <a:sym typeface="Arial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>
                <a:sym typeface="Arial" charset="0"/>
              </a:rPr>
              <a:t>Click to edit Master text styles</a:t>
            </a:r>
          </a:p>
          <a:p>
            <a:pPr lvl="1"/>
            <a:r>
              <a:rPr lang="es-ES" altLang="es-ES" smtClean="0">
                <a:sym typeface="Arial" charset="0"/>
              </a:rPr>
              <a:t>Second level</a:t>
            </a:r>
          </a:p>
          <a:p>
            <a:pPr lvl="2"/>
            <a:r>
              <a:rPr lang="es-ES" altLang="es-ES" smtClean="0">
                <a:sym typeface="Arial" charset="0"/>
              </a:rPr>
              <a:t>Third level</a:t>
            </a:r>
          </a:p>
          <a:p>
            <a:pPr lvl="3"/>
            <a:r>
              <a:rPr lang="es-ES" altLang="es-ES" smtClean="0">
                <a:sym typeface="Arial" charset="0"/>
              </a:rPr>
              <a:t>Fourth level</a:t>
            </a:r>
          </a:p>
          <a:p>
            <a:pPr lvl="4"/>
            <a:r>
              <a:rPr lang="es-ES" altLang="es-ES" smtClean="0">
                <a:sym typeface="Arial" charset="0"/>
              </a:rPr>
              <a:t>Fifth level</a:t>
            </a:r>
          </a:p>
        </p:txBody>
      </p:sp>
      <p:sp>
        <p:nvSpPr>
          <p:cNvPr id="2" name="Rectangle 3"/>
          <p:cNvSpPr>
            <a:spLocks noGrp="1"/>
          </p:cNvSpPr>
          <p:nvPr>
            <p:ph type="sldNum" sz="quarter" idx="2"/>
          </p:nvPr>
        </p:nvSpPr>
        <p:spPr bwMode="auto">
          <a:xfrm>
            <a:off x="8383588" y="6245225"/>
            <a:ext cx="303212" cy="287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45720" tIns="45720" rIns="45720" bIns="45720" numCol="1" anchor="t" anchorCtr="0" compatLnSpc="1">
            <a:prstTxWarp prst="textNoShape">
              <a:avLst/>
            </a:prstTxWarp>
          </a:bodyPr>
          <a:lstStyle>
            <a:lvl1pPr algn="r" eaLnBrk="1">
              <a:defRPr sz="1400"/>
            </a:lvl1pPr>
          </a:lstStyle>
          <a:p>
            <a:fld id="{C68C40F8-E3E1-4DB5-9087-143D8032868C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charset="0"/>
        </a:defRPr>
      </a:lvl5pPr>
      <a:lvl6pPr marL="457200"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ts val="700"/>
        </a:spcBef>
        <a:spcAft>
          <a:spcPct val="0"/>
        </a:spcAft>
        <a:buSzPct val="100000"/>
        <a:buChar char="»"/>
        <a:defRPr sz="3200" kern="12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1pPr>
      <a:lvl2pPr marL="1484313" indent="-1027113" algn="l" rtl="0" eaLnBrk="0" fontAlgn="base" hangingPunct="0">
        <a:spcBef>
          <a:spcPts val="700"/>
        </a:spcBef>
        <a:spcAft>
          <a:spcPct val="0"/>
        </a:spcAft>
        <a:buSzPct val="100000"/>
        <a:buChar char="–"/>
        <a:defRPr sz="3200" kern="12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2pPr>
      <a:lvl3pPr marL="1876425" indent="-962025" algn="l" rtl="0" eaLnBrk="0" fontAlgn="base" hangingPunct="0">
        <a:spcBef>
          <a:spcPts val="7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3pPr>
      <a:lvl4pPr marL="2522538" indent="-1150938" algn="l" rtl="0" eaLnBrk="0" fontAlgn="base" hangingPunct="0">
        <a:spcBef>
          <a:spcPts val="700"/>
        </a:spcBef>
        <a:spcAft>
          <a:spcPct val="0"/>
        </a:spcAft>
        <a:buSzPct val="100000"/>
        <a:buChar char="–"/>
        <a:defRPr sz="3200" kern="12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4pPr>
      <a:lvl5pPr marL="3111500" indent="-1282700" algn="l" rtl="0" eaLnBrk="0" fontAlgn="base" hangingPunct="0">
        <a:spcBef>
          <a:spcPts val="700"/>
        </a:spcBef>
        <a:spcAft>
          <a:spcPct val="0"/>
        </a:spcAft>
        <a:buSzPct val="100000"/>
        <a:buChar char="»"/>
        <a:defRPr sz="3200" kern="12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/>
          </p:cNvSpPr>
          <p:nvPr/>
        </p:nvSpPr>
        <p:spPr bwMode="auto">
          <a:xfrm>
            <a:off x="474663" y="601663"/>
            <a:ext cx="6694487" cy="3444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defTabSz="457200" eaLnBrk="1">
              <a:lnSpc>
                <a:spcPct val="120000"/>
              </a:lnSpc>
            </a:pPr>
            <a:r>
              <a:rPr lang="es-ES" altLang="es-ES" sz="1500" b="1">
                <a:solidFill>
                  <a:srgbClr val="262626"/>
                </a:solidFill>
              </a:rPr>
              <a:t>IV Jornada d’Infermeria </a:t>
            </a:r>
          </a:p>
        </p:txBody>
      </p:sp>
      <p:sp>
        <p:nvSpPr>
          <p:cNvPr id="14338" name="Line 3"/>
          <p:cNvSpPr>
            <a:spLocks noChangeShapeType="1"/>
          </p:cNvSpPr>
          <p:nvPr/>
        </p:nvSpPr>
        <p:spPr bwMode="auto">
          <a:xfrm>
            <a:off x="506413" y="549275"/>
            <a:ext cx="6092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" rIns="45720"/>
          <a:lstStyle/>
          <a:p>
            <a:endParaRPr lang="es-ES"/>
          </a:p>
        </p:txBody>
      </p:sp>
      <p:sp>
        <p:nvSpPr>
          <p:cNvPr id="14339" name="Line 4"/>
          <p:cNvSpPr>
            <a:spLocks noChangeShapeType="1"/>
          </p:cNvSpPr>
          <p:nvPr/>
        </p:nvSpPr>
        <p:spPr bwMode="auto">
          <a:xfrm>
            <a:off x="506413" y="955675"/>
            <a:ext cx="6092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" rIns="45720"/>
          <a:lstStyle/>
          <a:p>
            <a:endParaRPr lang="es-ES"/>
          </a:p>
        </p:txBody>
      </p:sp>
      <p:pic>
        <p:nvPicPr>
          <p:cNvPr id="14340" name="Picture 5" descr="Logos.jpg"/>
          <p:cNvPicPr>
            <a:picLocks noChangeAspect="1"/>
          </p:cNvPicPr>
          <p:nvPr/>
        </p:nvPicPr>
        <p:blipFill>
          <a:blip r:embed="rId2"/>
          <a:srcRect l="22415"/>
          <a:stretch>
            <a:fillRect/>
          </a:stretch>
        </p:blipFill>
        <p:spPr bwMode="auto">
          <a:xfrm>
            <a:off x="1390650" y="4889500"/>
            <a:ext cx="7245350" cy="21891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</p:pic>
      <p:pic>
        <p:nvPicPr>
          <p:cNvPr id="14341" name="Picture 6" descr="Logos.jpg"/>
          <p:cNvPicPr>
            <a:picLocks noChangeAspect="1"/>
          </p:cNvPicPr>
          <p:nvPr/>
        </p:nvPicPr>
        <p:blipFill>
          <a:blip r:embed="rId2"/>
          <a:srcRect l="7362" r="77548"/>
          <a:stretch>
            <a:fillRect/>
          </a:stretch>
        </p:blipFill>
        <p:spPr bwMode="auto">
          <a:xfrm>
            <a:off x="6991350" y="-404813"/>
            <a:ext cx="1654175" cy="2571751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</p:pic>
      <p:sp>
        <p:nvSpPr>
          <p:cNvPr id="2050" name="Text Box 1"/>
          <p:cNvSpPr txBox="1">
            <a:spLocks/>
          </p:cNvSpPr>
          <p:nvPr/>
        </p:nvSpPr>
        <p:spPr bwMode="auto">
          <a:xfrm>
            <a:off x="250825" y="1041400"/>
            <a:ext cx="7777163" cy="3908425"/>
          </a:xfrm>
          <a:prstGeom prst="rect">
            <a:avLst/>
          </a:prstGeom>
          <a:noFill/>
          <a:ln>
            <a:noFill/>
          </a:ln>
          <a:effectLst/>
        </p:spPr>
        <p:txBody>
          <a:bodyPr lIns="45720" rIns="45720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eaLnBrk="1">
              <a:defRPr/>
            </a:pPr>
            <a:r>
              <a:rPr lang="ca-ES" altLang="es-ES" sz="2000" b="1" dirty="0">
                <a:solidFill>
                  <a:schemeClr val="accent2">
                    <a:lumMod val="75000"/>
                  </a:schemeClr>
                </a:solidFill>
              </a:rPr>
              <a:t>CONCLUSIONS:</a:t>
            </a: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/>
              <a:defRPr/>
            </a:pP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Les aliances estratègiques de les infermeres  a les organitzacions sanitàries aporten beneficis; socials i sanitaris a les pròpies organitzacions i a les comunitats en </a:t>
            </a:r>
            <a:r>
              <a:rPr lang="ca-ES" altLang="es-ES" sz="1800" b="1" dirty="0" smtClean="0">
                <a:solidFill>
                  <a:schemeClr val="accent2">
                    <a:lumMod val="75000"/>
                  </a:schemeClr>
                </a:solidFill>
              </a:rPr>
              <a:t>les 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que intervenen.</a:t>
            </a:r>
          </a:p>
          <a:p>
            <a:pPr marL="342900" indent="-342900" algn="just" eaLnBrk="1">
              <a:buFont typeface="+mj-lt"/>
              <a:buAutoNum type="arabicPeriod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/>
              <a:defRPr/>
            </a:pP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La participació ciutadana a les polítiques sanitàries s’ha tornat imprescindible pel desenvolupament d’una sanitat </a:t>
            </a:r>
            <a:r>
              <a:rPr lang="ca-ES" altLang="es-ES" sz="1800" b="1" dirty="0" smtClean="0">
                <a:solidFill>
                  <a:schemeClr val="accent2">
                    <a:lumMod val="75000"/>
                  </a:schemeClr>
                </a:solidFill>
              </a:rPr>
              <a:t>més 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propera, a mida de les persones i de qualitat. </a:t>
            </a:r>
          </a:p>
          <a:p>
            <a:pPr marL="342900" indent="-342900" algn="just" eaLnBrk="1">
              <a:buFont typeface="Arial" panose="020B0604020202020204" pitchFamily="34" charset="0"/>
              <a:buChar char="•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eaLnBrk="1">
              <a:buFont typeface="Arial" panose="020B0604020202020204" pitchFamily="34" charset="0"/>
              <a:buChar char="•"/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"/>
          <p:cNvSpPr txBox="1">
            <a:spLocks/>
          </p:cNvSpPr>
          <p:nvPr/>
        </p:nvSpPr>
        <p:spPr bwMode="auto">
          <a:xfrm>
            <a:off x="474663" y="601663"/>
            <a:ext cx="6694487" cy="3444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defTabSz="457200" eaLnBrk="1">
              <a:lnSpc>
                <a:spcPct val="120000"/>
              </a:lnSpc>
            </a:pPr>
            <a:r>
              <a:rPr lang="es-ES" altLang="es-ES" sz="1500" b="1">
                <a:solidFill>
                  <a:srgbClr val="262626"/>
                </a:solidFill>
              </a:rPr>
              <a:t>IV Jornada d’Infermeria </a:t>
            </a:r>
          </a:p>
        </p:txBody>
      </p:sp>
      <p:sp>
        <p:nvSpPr>
          <p:cNvPr id="15362" name="Line 3"/>
          <p:cNvSpPr>
            <a:spLocks noChangeShapeType="1"/>
          </p:cNvSpPr>
          <p:nvPr/>
        </p:nvSpPr>
        <p:spPr bwMode="auto">
          <a:xfrm>
            <a:off x="506413" y="549275"/>
            <a:ext cx="6092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" rIns="45720"/>
          <a:lstStyle/>
          <a:p>
            <a:endParaRPr lang="es-ES"/>
          </a:p>
        </p:txBody>
      </p:sp>
      <p:sp>
        <p:nvSpPr>
          <p:cNvPr id="15363" name="Line 4"/>
          <p:cNvSpPr>
            <a:spLocks noChangeShapeType="1"/>
          </p:cNvSpPr>
          <p:nvPr/>
        </p:nvSpPr>
        <p:spPr bwMode="auto">
          <a:xfrm>
            <a:off x="506413" y="955675"/>
            <a:ext cx="6092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" rIns="45720"/>
          <a:lstStyle/>
          <a:p>
            <a:endParaRPr lang="es-ES"/>
          </a:p>
        </p:txBody>
      </p:sp>
      <p:pic>
        <p:nvPicPr>
          <p:cNvPr id="15364" name="Picture 5" descr="Logos.jpg"/>
          <p:cNvPicPr>
            <a:picLocks noChangeAspect="1"/>
          </p:cNvPicPr>
          <p:nvPr/>
        </p:nvPicPr>
        <p:blipFill>
          <a:blip r:embed="rId2"/>
          <a:srcRect l="22415"/>
          <a:stretch>
            <a:fillRect/>
          </a:stretch>
        </p:blipFill>
        <p:spPr bwMode="auto">
          <a:xfrm>
            <a:off x="1390650" y="4889500"/>
            <a:ext cx="7245350" cy="21891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</p:pic>
      <p:pic>
        <p:nvPicPr>
          <p:cNvPr id="15365" name="Picture 6" descr="Logos.jpg"/>
          <p:cNvPicPr>
            <a:picLocks noChangeAspect="1"/>
          </p:cNvPicPr>
          <p:nvPr/>
        </p:nvPicPr>
        <p:blipFill>
          <a:blip r:embed="rId2"/>
          <a:srcRect l="7362" r="77548"/>
          <a:stretch>
            <a:fillRect/>
          </a:stretch>
        </p:blipFill>
        <p:spPr bwMode="auto">
          <a:xfrm>
            <a:off x="6991350" y="-404813"/>
            <a:ext cx="1654175" cy="2571751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</p:pic>
      <p:sp>
        <p:nvSpPr>
          <p:cNvPr id="2050" name="Text Box 1"/>
          <p:cNvSpPr txBox="1">
            <a:spLocks/>
          </p:cNvSpPr>
          <p:nvPr/>
        </p:nvSpPr>
        <p:spPr bwMode="auto">
          <a:xfrm>
            <a:off x="250825" y="1041400"/>
            <a:ext cx="7777163" cy="4955203"/>
          </a:xfrm>
          <a:prstGeom prst="rect">
            <a:avLst/>
          </a:prstGeom>
          <a:noFill/>
          <a:ln>
            <a:noFill/>
          </a:ln>
          <a:effectLst/>
        </p:spPr>
        <p:txBody>
          <a:bodyPr lIns="45720" rIns="45720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just" eaLnBrk="1">
              <a:defRPr/>
            </a:pPr>
            <a:r>
              <a:rPr lang="ca-ES" altLang="es-ES" sz="2000" b="1" dirty="0">
                <a:solidFill>
                  <a:schemeClr val="accent2">
                    <a:lumMod val="75000"/>
                  </a:schemeClr>
                </a:solidFill>
              </a:rPr>
              <a:t>CONCLUSIONS:</a:t>
            </a: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 startAt="3"/>
              <a:defRPr/>
            </a:pP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El desenvolupament de programes, tècniques i experiències terapèutiques amb la participació de familiars i afectats en primera persona durant els últims anys, està produint canvis en les cures i </a:t>
            </a:r>
            <a:r>
              <a:rPr lang="ca-ES" altLang="es-ES" sz="1800" b="1" dirty="0" smtClean="0">
                <a:solidFill>
                  <a:schemeClr val="accent2">
                    <a:lumMod val="75000"/>
                  </a:schemeClr>
                </a:solidFill>
              </a:rPr>
              <a:t>l’assistència 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a la salut mental irreversibles.</a:t>
            </a:r>
          </a:p>
          <a:p>
            <a:pPr marL="342900" indent="-342900" algn="just" eaLnBrk="1">
              <a:buFont typeface="+mj-lt"/>
              <a:buAutoNum type="arabicPeriod" startAt="3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 startAt="3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 startAt="3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 startAt="3"/>
              <a:defRPr/>
            </a:pP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El model de recuperació </a:t>
            </a:r>
            <a:r>
              <a:rPr lang="ca-ES" altLang="es-ES" sz="1800" b="1" dirty="0" smtClean="0">
                <a:solidFill>
                  <a:schemeClr val="accent2">
                    <a:lumMod val="75000"/>
                  </a:schemeClr>
                </a:solidFill>
              </a:rPr>
              <a:t>és l’eix 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vertebrador; del desenvolupament de programes, </a:t>
            </a:r>
            <a:r>
              <a:rPr lang="ca-ES" altLang="es-ES" sz="1800" b="1" dirty="0" smtClean="0">
                <a:solidFill>
                  <a:schemeClr val="accent2">
                    <a:lumMod val="75000"/>
                  </a:schemeClr>
                </a:solidFill>
              </a:rPr>
              <a:t>l’acompliment 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dels drets i deures de les persones ateses, i </a:t>
            </a:r>
            <a:r>
              <a:rPr lang="ca-ES" altLang="es-ES" sz="1800" b="1" dirty="0" smtClean="0">
                <a:solidFill>
                  <a:schemeClr val="accent2">
                    <a:lumMod val="75000"/>
                  </a:schemeClr>
                </a:solidFill>
              </a:rPr>
              <a:t>l’organització 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de </a:t>
            </a:r>
            <a:r>
              <a:rPr lang="ca-ES" altLang="es-ES" sz="1800" b="1" dirty="0" smtClean="0">
                <a:solidFill>
                  <a:schemeClr val="accent2">
                    <a:lumMod val="75000"/>
                  </a:schemeClr>
                </a:solidFill>
              </a:rPr>
              <a:t>l’assistència 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en general.</a:t>
            </a:r>
          </a:p>
          <a:p>
            <a:pPr algn="just" eaLnBrk="1"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2"/>
          <p:cNvSpPr txBox="1">
            <a:spLocks/>
          </p:cNvSpPr>
          <p:nvPr/>
        </p:nvSpPr>
        <p:spPr bwMode="auto">
          <a:xfrm>
            <a:off x="474663" y="601663"/>
            <a:ext cx="6694487" cy="3444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defTabSz="457200" eaLnBrk="1">
              <a:lnSpc>
                <a:spcPct val="120000"/>
              </a:lnSpc>
            </a:pPr>
            <a:r>
              <a:rPr lang="es-ES" altLang="es-ES" sz="1500" b="1">
                <a:solidFill>
                  <a:srgbClr val="262626"/>
                </a:solidFill>
              </a:rPr>
              <a:t>IV Jornada d’Infermeria </a:t>
            </a:r>
          </a:p>
        </p:txBody>
      </p:sp>
      <p:sp>
        <p:nvSpPr>
          <p:cNvPr id="16386" name="Line 3"/>
          <p:cNvSpPr>
            <a:spLocks noChangeShapeType="1"/>
          </p:cNvSpPr>
          <p:nvPr/>
        </p:nvSpPr>
        <p:spPr bwMode="auto">
          <a:xfrm>
            <a:off x="506413" y="549275"/>
            <a:ext cx="6092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" rIns="45720"/>
          <a:lstStyle/>
          <a:p>
            <a:endParaRPr lang="es-ES"/>
          </a:p>
        </p:txBody>
      </p:sp>
      <p:sp>
        <p:nvSpPr>
          <p:cNvPr id="16387" name="Line 4"/>
          <p:cNvSpPr>
            <a:spLocks noChangeShapeType="1"/>
          </p:cNvSpPr>
          <p:nvPr/>
        </p:nvSpPr>
        <p:spPr bwMode="auto">
          <a:xfrm>
            <a:off x="506413" y="955675"/>
            <a:ext cx="6092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" rIns="45720"/>
          <a:lstStyle/>
          <a:p>
            <a:endParaRPr lang="es-ES"/>
          </a:p>
        </p:txBody>
      </p:sp>
      <p:pic>
        <p:nvPicPr>
          <p:cNvPr id="16388" name="Picture 5" descr="Logos.jpg"/>
          <p:cNvPicPr>
            <a:picLocks noChangeAspect="1"/>
          </p:cNvPicPr>
          <p:nvPr/>
        </p:nvPicPr>
        <p:blipFill>
          <a:blip r:embed="rId2"/>
          <a:srcRect l="22415"/>
          <a:stretch>
            <a:fillRect/>
          </a:stretch>
        </p:blipFill>
        <p:spPr bwMode="auto">
          <a:xfrm>
            <a:off x="1390650" y="4889500"/>
            <a:ext cx="7245350" cy="21891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</p:pic>
      <p:pic>
        <p:nvPicPr>
          <p:cNvPr id="16389" name="Picture 6" descr="Logos.jpg"/>
          <p:cNvPicPr>
            <a:picLocks noChangeAspect="1"/>
          </p:cNvPicPr>
          <p:nvPr/>
        </p:nvPicPr>
        <p:blipFill>
          <a:blip r:embed="rId2"/>
          <a:srcRect l="7362" r="77548"/>
          <a:stretch>
            <a:fillRect/>
          </a:stretch>
        </p:blipFill>
        <p:spPr bwMode="auto">
          <a:xfrm>
            <a:off x="6991350" y="-404813"/>
            <a:ext cx="1654175" cy="2571751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</p:pic>
      <p:sp>
        <p:nvSpPr>
          <p:cNvPr id="2050" name="Text Box 1"/>
          <p:cNvSpPr txBox="1">
            <a:spLocks/>
          </p:cNvSpPr>
          <p:nvPr/>
        </p:nvSpPr>
        <p:spPr bwMode="auto">
          <a:xfrm>
            <a:off x="250825" y="1041400"/>
            <a:ext cx="7777163" cy="4924425"/>
          </a:xfrm>
          <a:prstGeom prst="rect">
            <a:avLst/>
          </a:prstGeom>
          <a:noFill/>
          <a:ln>
            <a:noFill/>
          </a:ln>
          <a:effectLst/>
        </p:spPr>
        <p:txBody>
          <a:bodyPr lIns="45720" rIns="45720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just" eaLnBrk="1">
              <a:defRPr/>
            </a:pPr>
            <a:r>
              <a:rPr lang="ca-ES" altLang="es-ES" sz="2000" b="1" dirty="0">
                <a:solidFill>
                  <a:schemeClr val="accent2">
                    <a:lumMod val="75000"/>
                  </a:schemeClr>
                </a:solidFill>
              </a:rPr>
              <a:t>CONCLUSIONS:</a:t>
            </a: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 startAt="5"/>
              <a:defRPr/>
            </a:pP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Els afectats en primera persona degut a la seva experiència personal, tenen la legitimitat per proposar als seus parells estratègies que els ajudin a trobar la resposta </a:t>
            </a:r>
            <a:r>
              <a:rPr lang="ca-ES" altLang="es-ES" sz="1800" b="1" dirty="0" smtClean="0">
                <a:solidFill>
                  <a:schemeClr val="accent2">
                    <a:lumMod val="75000"/>
                  </a:schemeClr>
                </a:solidFill>
              </a:rPr>
              <a:t>més 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adient a les seves necessitats. </a:t>
            </a:r>
          </a:p>
          <a:p>
            <a:pPr marL="342900" indent="-342900" algn="just" eaLnBrk="1">
              <a:buFont typeface="+mj-lt"/>
              <a:buAutoNum type="arabicPeriod" startAt="5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 startAt="5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 startAt="5"/>
              <a:defRPr/>
            </a:pP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Cal que el model de salut estigui fet </a:t>
            </a:r>
            <a:r>
              <a:rPr lang="ca-ES" altLang="es-ES" sz="1800" b="1" i="1" dirty="0">
                <a:solidFill>
                  <a:schemeClr val="accent2">
                    <a:lumMod val="75000"/>
                  </a:schemeClr>
                </a:solidFill>
              </a:rPr>
              <a:t>con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 i </a:t>
            </a:r>
            <a:r>
              <a:rPr lang="ca-ES" altLang="es-ES" sz="1800" b="1" i="1" dirty="0">
                <a:solidFill>
                  <a:schemeClr val="accent2">
                    <a:lumMod val="75000"/>
                  </a:schemeClr>
                </a:solidFill>
              </a:rPr>
              <a:t>para</a:t>
            </a: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 les persones mitjançant la participació ciutadana.</a:t>
            </a:r>
          </a:p>
          <a:p>
            <a:pPr marL="342900" indent="-342900" algn="just" eaLnBrk="1">
              <a:buFont typeface="+mj-lt"/>
              <a:buAutoNum type="arabicPeriod" startAt="5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"/>
          <p:cNvSpPr txBox="1">
            <a:spLocks/>
          </p:cNvSpPr>
          <p:nvPr/>
        </p:nvSpPr>
        <p:spPr bwMode="auto">
          <a:xfrm>
            <a:off x="474663" y="601663"/>
            <a:ext cx="6694487" cy="3444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defTabSz="457200" eaLnBrk="1">
              <a:lnSpc>
                <a:spcPct val="120000"/>
              </a:lnSpc>
            </a:pPr>
            <a:r>
              <a:rPr lang="es-ES" altLang="es-ES" sz="1500" b="1">
                <a:solidFill>
                  <a:srgbClr val="262626"/>
                </a:solidFill>
              </a:rPr>
              <a:t>IV Jornada d’Infermeria </a:t>
            </a:r>
          </a:p>
        </p:txBody>
      </p:sp>
      <p:sp>
        <p:nvSpPr>
          <p:cNvPr id="17410" name="Line 3"/>
          <p:cNvSpPr>
            <a:spLocks noChangeShapeType="1"/>
          </p:cNvSpPr>
          <p:nvPr/>
        </p:nvSpPr>
        <p:spPr bwMode="auto">
          <a:xfrm>
            <a:off x="506413" y="549275"/>
            <a:ext cx="6092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" rIns="45720"/>
          <a:lstStyle/>
          <a:p>
            <a:endParaRPr lang="es-ES"/>
          </a:p>
        </p:txBody>
      </p:sp>
      <p:sp>
        <p:nvSpPr>
          <p:cNvPr id="17411" name="Line 4"/>
          <p:cNvSpPr>
            <a:spLocks noChangeShapeType="1"/>
          </p:cNvSpPr>
          <p:nvPr/>
        </p:nvSpPr>
        <p:spPr bwMode="auto">
          <a:xfrm>
            <a:off x="506413" y="955675"/>
            <a:ext cx="6092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" rIns="45720"/>
          <a:lstStyle/>
          <a:p>
            <a:endParaRPr lang="es-ES"/>
          </a:p>
        </p:txBody>
      </p:sp>
      <p:pic>
        <p:nvPicPr>
          <p:cNvPr id="17412" name="Picture 5" descr="Logos.jpg"/>
          <p:cNvPicPr>
            <a:picLocks noChangeAspect="1"/>
          </p:cNvPicPr>
          <p:nvPr/>
        </p:nvPicPr>
        <p:blipFill>
          <a:blip r:embed="rId2"/>
          <a:srcRect l="22415"/>
          <a:stretch>
            <a:fillRect/>
          </a:stretch>
        </p:blipFill>
        <p:spPr bwMode="auto">
          <a:xfrm>
            <a:off x="1390650" y="4889500"/>
            <a:ext cx="7245350" cy="21891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</p:pic>
      <p:pic>
        <p:nvPicPr>
          <p:cNvPr id="17413" name="Picture 6" descr="Logos.jpg"/>
          <p:cNvPicPr>
            <a:picLocks noChangeAspect="1"/>
          </p:cNvPicPr>
          <p:nvPr/>
        </p:nvPicPr>
        <p:blipFill>
          <a:blip r:embed="rId2"/>
          <a:srcRect l="7362" r="77548"/>
          <a:stretch>
            <a:fillRect/>
          </a:stretch>
        </p:blipFill>
        <p:spPr bwMode="auto">
          <a:xfrm>
            <a:off x="6991350" y="-404813"/>
            <a:ext cx="1654175" cy="2571751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</p:spPr>
      </p:pic>
      <p:sp>
        <p:nvSpPr>
          <p:cNvPr id="2050" name="Text Box 1"/>
          <p:cNvSpPr txBox="1">
            <a:spLocks/>
          </p:cNvSpPr>
          <p:nvPr/>
        </p:nvSpPr>
        <p:spPr bwMode="auto">
          <a:xfrm>
            <a:off x="250825" y="1041400"/>
            <a:ext cx="7777163" cy="5139869"/>
          </a:xfrm>
          <a:prstGeom prst="rect">
            <a:avLst/>
          </a:prstGeom>
          <a:noFill/>
          <a:ln>
            <a:noFill/>
          </a:ln>
          <a:effectLst/>
        </p:spPr>
        <p:txBody>
          <a:bodyPr lIns="45720" rIns="45720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just" eaLnBrk="1">
              <a:defRPr/>
            </a:pPr>
            <a:r>
              <a:rPr lang="ca-ES" altLang="es-ES" sz="2000" b="1" dirty="0">
                <a:solidFill>
                  <a:schemeClr val="accent2">
                    <a:lumMod val="75000"/>
                  </a:schemeClr>
                </a:solidFill>
              </a:rPr>
              <a:t>CONCLUSIONS:</a:t>
            </a: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 startAt="7"/>
              <a:defRPr/>
            </a:pPr>
            <a:r>
              <a:rPr lang="ca-ES" altLang="es-ES" sz="1800" b="1" dirty="0">
                <a:solidFill>
                  <a:schemeClr val="accent2">
                    <a:lumMod val="75000"/>
                  </a:schemeClr>
                </a:solidFill>
              </a:rPr>
              <a:t>La inclusió en el currículum dels professionals de salut mental de tallers “amb experiència pròpia” faciliten canvis en les actituds dels </a:t>
            </a:r>
            <a:r>
              <a:rPr lang="ca-ES" altLang="es-ES" sz="1800" b="1" dirty="0">
                <a:solidFill>
                  <a:srgbClr val="002060"/>
                </a:solidFill>
              </a:rPr>
              <a:t>professionals en relació a les </a:t>
            </a:r>
            <a:r>
              <a:rPr lang="es-ES" sz="1800" b="1" dirty="0">
                <a:solidFill>
                  <a:srgbClr val="002060"/>
                </a:solidFill>
              </a:rPr>
              <a:t>persones </a:t>
            </a:r>
            <a:r>
              <a:rPr lang="es-ES" sz="1800" b="1" dirty="0" err="1">
                <a:solidFill>
                  <a:srgbClr val="002060"/>
                </a:solidFill>
              </a:rPr>
              <a:t>usuàries</a:t>
            </a:r>
            <a:r>
              <a:rPr lang="es-ES" sz="1800" b="1" dirty="0">
                <a:solidFill>
                  <a:srgbClr val="002060"/>
                </a:solidFill>
              </a:rPr>
              <a:t> de </a:t>
            </a:r>
            <a:r>
              <a:rPr lang="es-ES" sz="1800" b="1" dirty="0" err="1">
                <a:solidFill>
                  <a:srgbClr val="002060"/>
                </a:solidFill>
              </a:rPr>
              <a:t>serveis</a:t>
            </a:r>
            <a:r>
              <a:rPr lang="es-ES" sz="1800" b="1" dirty="0">
                <a:solidFill>
                  <a:srgbClr val="002060"/>
                </a:solidFill>
              </a:rPr>
              <a:t> de </a:t>
            </a:r>
            <a:r>
              <a:rPr lang="es-ES" sz="1800" b="1" dirty="0" err="1">
                <a:solidFill>
                  <a:srgbClr val="002060"/>
                </a:solidFill>
              </a:rPr>
              <a:t>salut</a:t>
            </a:r>
            <a:r>
              <a:rPr lang="es-ES" sz="1800" b="1" dirty="0">
                <a:solidFill>
                  <a:srgbClr val="002060"/>
                </a:solidFill>
              </a:rPr>
              <a:t> mental</a:t>
            </a:r>
            <a:endParaRPr lang="ca-ES" altLang="es-ES" sz="1800" b="1" dirty="0" smtClean="0">
              <a:solidFill>
                <a:srgbClr val="002060"/>
              </a:solidFill>
            </a:endParaRPr>
          </a:p>
          <a:p>
            <a:pPr marL="342900" indent="-342900" algn="just" eaLnBrk="1">
              <a:buFont typeface="+mj-lt"/>
              <a:buAutoNum type="arabicPeriod" startAt="7"/>
              <a:defRPr/>
            </a:pPr>
            <a:endParaRPr lang="ca-ES" altLang="es-ES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 eaLnBrk="1">
              <a:buFont typeface="+mj-lt"/>
              <a:buAutoNum type="arabicPeriod" startAt="7"/>
              <a:defRPr/>
            </a:pPr>
            <a:r>
              <a:rPr lang="ca-ES" sz="1800" b="1" dirty="0" smtClean="0">
                <a:solidFill>
                  <a:srgbClr val="002060"/>
                </a:solidFill>
              </a:rPr>
              <a:t>"Conselleria de Salut, educació, treball i empreses proveïdores deurien fer un esforç  per activar el projecte de “Suport entre iguals” que es va treballar en el marc del Pla Director de Salut Mental l'any 2018"</a:t>
            </a:r>
            <a:endParaRPr lang="ca-ES" altLang="es-ES" sz="1800" b="1" dirty="0" smtClean="0">
              <a:solidFill>
                <a:srgbClr val="002060"/>
              </a:solidFill>
            </a:endParaRPr>
          </a:p>
          <a:p>
            <a:pPr marL="342900" indent="-342900" algn="just" eaLnBrk="1">
              <a:buFont typeface="Arial" panose="020B0604020202020204" pitchFamily="34" charset="0"/>
              <a:buChar char="•"/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>
              <a:defRPr/>
            </a:pPr>
            <a:endParaRPr lang="ca-ES" altLang="es-E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20" tIns="45720" rIns="4572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  <a:sym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20" tIns="45720" rIns="4572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  <a:sym typeface="Arial" panose="020B0604020202020204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246</Words>
  <Application>Microsoft Office PowerPoint</Application>
  <PresentationFormat>Presentación en pantalla (4:3)</PresentationFormat>
  <Paragraphs>45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Diseño predeterminado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Torrente Salvador</dc:creator>
  <cp:lastModifiedBy>Antonio Vaquerizo Cubero (Benito Menni CASM)</cp:lastModifiedBy>
  <cp:revision>24</cp:revision>
  <dcterms:modified xsi:type="dcterms:W3CDTF">2019-11-25T06:18:18Z</dcterms:modified>
</cp:coreProperties>
</file>